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43205400"/>
  <p:notesSz cx="6858000" cy="9144000"/>
  <p:defaultText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94676" autoAdjust="0"/>
  </p:normalViewPr>
  <p:slideViewPr>
    <p:cSldViewPr>
      <p:cViewPr>
        <p:scale>
          <a:sx n="25" d="100"/>
          <a:sy n="25" d="100"/>
        </p:scale>
        <p:origin x="-3060" y="-72"/>
      </p:cViewPr>
      <p:guideLst>
        <p:guide orient="horz" pos="13608"/>
        <p:guide pos="102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3421686"/>
            <a:ext cx="27543443" cy="9261156"/>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57761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85492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92936" y="1730226"/>
            <a:ext cx="7290911" cy="36864606"/>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620203" y="1730226"/>
            <a:ext cx="21332666" cy="36864606"/>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142729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194982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8" y="27763471"/>
            <a:ext cx="27543443" cy="8581073"/>
          </a:xfrm>
        </p:spPr>
        <p:txBody>
          <a:bodyPr anchor="t"/>
          <a:lstStyle>
            <a:lvl1pPr algn="l">
              <a:defRPr sz="189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2559698" y="18312297"/>
            <a:ext cx="27543443" cy="9451177"/>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326778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620202" y="10081267"/>
            <a:ext cx="14311789" cy="2851356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16472059" y="10081267"/>
            <a:ext cx="14311789" cy="2851356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434FE9A-3253-4732-8684-286463B1053B}" type="datetimeFigureOut">
              <a:rPr lang="pt-BR" smtClean="0"/>
              <a:t>23/02/2016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263556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1620205" y="9671210"/>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4" name="Espaço Reservado para Conteúdo 3"/>
          <p:cNvSpPr>
            <a:spLocks noGrp="1"/>
          </p:cNvSpPr>
          <p:nvPr>
            <p:ph sz="half" idx="2"/>
          </p:nvPr>
        </p:nvSpPr>
        <p:spPr>
          <a:xfrm>
            <a:off x="1620205" y="13701711"/>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11" y="9671210"/>
            <a:ext cx="14323039"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smtClean="0"/>
              <a:t>Clique para editar o texto mestre</a:t>
            </a:r>
          </a:p>
        </p:txBody>
      </p:sp>
      <p:sp>
        <p:nvSpPr>
          <p:cNvPr id="6" name="Espaço Reservado para Conteúdo 5"/>
          <p:cNvSpPr>
            <a:spLocks noGrp="1"/>
          </p:cNvSpPr>
          <p:nvPr>
            <p:ph sz="quarter" idx="4"/>
          </p:nvPr>
        </p:nvSpPr>
        <p:spPr>
          <a:xfrm>
            <a:off x="16460811" y="13701711"/>
            <a:ext cx="14323039"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434FE9A-3253-4732-8684-286463B1053B}" type="datetimeFigureOut">
              <a:rPr lang="pt-BR" smtClean="0"/>
              <a:t>23/02/2016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205683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434FE9A-3253-4732-8684-286463B1053B}" type="datetimeFigureOut">
              <a:rPr lang="pt-BR" smtClean="0"/>
              <a:t>23/02/2016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88101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434FE9A-3253-4732-8684-286463B1053B}" type="datetimeFigureOut">
              <a:rPr lang="pt-BR" smtClean="0"/>
              <a:t>23/02/2016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365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5" y="1720217"/>
            <a:ext cx="10660710" cy="7320915"/>
          </a:xfrm>
        </p:spPr>
        <p:txBody>
          <a:bodyPr anchor="b"/>
          <a:lstStyle>
            <a:lvl1pPr algn="l">
              <a:defRPr sz="9500" b="1"/>
            </a:lvl1pPr>
          </a:lstStyle>
          <a:p>
            <a:r>
              <a:rPr lang="pt-BR" smtClean="0"/>
              <a:t>Clique para editar o título mestre</a:t>
            </a:r>
            <a:endParaRPr lang="pt-BR"/>
          </a:p>
        </p:txBody>
      </p:sp>
      <p:sp>
        <p:nvSpPr>
          <p:cNvPr id="3" name="Espaço Reservado para Conteúdo 2"/>
          <p:cNvSpPr>
            <a:spLocks noGrp="1"/>
          </p:cNvSpPr>
          <p:nvPr>
            <p:ph idx="1"/>
          </p:nvPr>
        </p:nvSpPr>
        <p:spPr>
          <a:xfrm>
            <a:off x="12669084" y="1720219"/>
            <a:ext cx="18114766" cy="36874613"/>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5" y="9041134"/>
            <a:ext cx="10660710" cy="29553698"/>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434FE9A-3253-4732-8684-286463B1053B}" type="datetimeFigureOut">
              <a:rPr lang="pt-BR" smtClean="0"/>
              <a:t>23/02/2016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43474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2"/>
            <a:ext cx="19442430" cy="3570451"/>
          </a:xfrm>
        </p:spPr>
        <p:txBody>
          <a:bodyPr anchor="b"/>
          <a:lstStyle>
            <a:lvl1pPr algn="l">
              <a:defRPr sz="95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6351421" y="3860481"/>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pt-BR"/>
          </a:p>
        </p:txBody>
      </p:sp>
      <p:sp>
        <p:nvSpPr>
          <p:cNvPr id="4" name="Espaço Reservado para Texto 3"/>
          <p:cNvSpPr>
            <a:spLocks noGrp="1"/>
          </p:cNvSpPr>
          <p:nvPr>
            <p:ph type="body" sz="half" idx="2"/>
          </p:nvPr>
        </p:nvSpPr>
        <p:spPr>
          <a:xfrm>
            <a:off x="6351421" y="33814233"/>
            <a:ext cx="19442430" cy="5070629"/>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434FE9A-3253-4732-8684-286463B1053B}" type="datetimeFigureOut">
              <a:rPr lang="pt-BR" smtClean="0"/>
              <a:t>23/02/2016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E00CB4-DB04-4390-98B0-63A6F03E1975}" type="slidenum">
              <a:rPr lang="pt-BR" smtClean="0"/>
              <a:t>‹nº›</a:t>
            </a:fld>
            <a:endParaRPr lang="pt-BR"/>
          </a:p>
        </p:txBody>
      </p:sp>
    </p:spTree>
    <p:extLst>
      <p:ext uri="{BB962C8B-B14F-4D97-AF65-F5344CB8AC3E}">
        <p14:creationId xmlns:p14="http://schemas.microsoft.com/office/powerpoint/2010/main" val="296291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1620203" y="10081267"/>
            <a:ext cx="29163645" cy="28513565"/>
          </a:xfrm>
          <a:prstGeom prst="rect">
            <a:avLst/>
          </a:prstGeom>
        </p:spPr>
        <p:txBody>
          <a:bodyPr vert="horz" lIns="432054" tIns="216027" rIns="432054" bIns="216027"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203" y="40045010"/>
            <a:ext cx="7560945" cy="2300286"/>
          </a:xfrm>
          <a:prstGeom prst="rect">
            <a:avLst/>
          </a:prstGeom>
        </p:spPr>
        <p:txBody>
          <a:bodyPr vert="horz" lIns="432054" tIns="216027" rIns="432054" bIns="216027" rtlCol="0" anchor="ctr"/>
          <a:lstStyle>
            <a:lvl1pPr algn="l">
              <a:defRPr sz="5700">
                <a:solidFill>
                  <a:schemeClr val="tx1">
                    <a:tint val="75000"/>
                  </a:schemeClr>
                </a:solidFill>
              </a:defRPr>
            </a:lvl1pPr>
          </a:lstStyle>
          <a:p>
            <a:fld id="{6434FE9A-3253-4732-8684-286463B1053B}" type="datetimeFigureOut">
              <a:rPr lang="pt-BR" smtClean="0"/>
              <a:t>23/02/2016</a:t>
            </a:fld>
            <a:endParaRPr lang="pt-BR"/>
          </a:p>
        </p:txBody>
      </p:sp>
      <p:sp>
        <p:nvSpPr>
          <p:cNvPr id="5" name="Espaço Reservado para Rodapé 4"/>
          <p:cNvSpPr>
            <a:spLocks noGrp="1"/>
          </p:cNvSpPr>
          <p:nvPr>
            <p:ph type="ftr" sz="quarter" idx="3"/>
          </p:nvPr>
        </p:nvSpPr>
        <p:spPr>
          <a:xfrm>
            <a:off x="11071384" y="40045010"/>
            <a:ext cx="10261283" cy="2300286"/>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2903" y="40045010"/>
            <a:ext cx="7560945" cy="2300286"/>
          </a:xfrm>
          <a:prstGeom prst="rect">
            <a:avLst/>
          </a:prstGeom>
        </p:spPr>
        <p:txBody>
          <a:bodyPr vert="horz" lIns="432054" tIns="216027" rIns="432054" bIns="216027" rtlCol="0" anchor="ctr"/>
          <a:lstStyle>
            <a:lvl1pPr algn="r">
              <a:defRPr sz="5700">
                <a:solidFill>
                  <a:schemeClr val="tx1">
                    <a:tint val="75000"/>
                  </a:schemeClr>
                </a:solidFill>
              </a:defRPr>
            </a:lvl1pPr>
          </a:lstStyle>
          <a:p>
            <a:fld id="{7CE00CB4-DB04-4390-98B0-63A6F03E1975}" type="slidenum">
              <a:rPr lang="pt-BR" smtClean="0"/>
              <a:t>‹nº›</a:t>
            </a:fld>
            <a:endParaRPr lang="pt-BR"/>
          </a:p>
        </p:txBody>
      </p:sp>
    </p:spTree>
    <p:extLst>
      <p:ext uri="{BB962C8B-B14F-4D97-AF65-F5344CB8AC3E}">
        <p14:creationId xmlns:p14="http://schemas.microsoft.com/office/powerpoint/2010/main" val="146648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lo.br/cgi-bin/wxis.exe/iah/?IsisScript=iah/iah.xis&amp;base=article%5edlibrary&amp;format=iso.pft&amp;lang=i&amp;nextAction=lnk&amp;indexSearch=AU&amp;exprSearch=JANKE,+NADJA" TargetMode="External"/><Relationship Id="rId3" Type="http://schemas.openxmlformats.org/officeDocument/2006/relationships/hyperlink" Target="mailto:karinest@ifpi.edu.br" TargetMode="External"/><Relationship Id="rId7" Type="http://schemas.openxmlformats.org/officeDocument/2006/relationships/hyperlink" Target="http://www.jornaldaciencia.org.br/Detalhe.jsp?id=5808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prp.ueg.br/06v1/conteudo/home/qualis.php" TargetMode="External"/><Relationship Id="rId5" Type="http://schemas.openxmlformats.org/officeDocument/2006/relationships/hyperlink" Target="http://www.capes.gov.br/avaliacao/qualis" TargetMode="External"/><Relationship Id="rId10" Type="http://schemas.openxmlformats.org/officeDocument/2006/relationships/image" Target="../media/image2.emf"/><Relationship Id="rId4" Type="http://schemas.openxmlformats.org/officeDocument/2006/relationships/hyperlink" Target="mailto:jmoita@ifpi.edu.br" TargetMode="External"/><Relationship Id="rId9" Type="http://schemas.openxmlformats.org/officeDocument/2006/relationships/hyperlink" Target="http://www.scielo.br/cgi-bin/wxis.exe/iah/?IsisScript=iah/iah.xis&amp;base=article%5edlibrary&amp;format=iso.pft&amp;lang=i&amp;nextAction=lnk&amp;indexSearch=AU&amp;exprSearch=TOZONI-REIS,+MARILIA+FREITAS+DE+CAMP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oni_000\AppData\Local\Temp\Eniccor_invers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48"/>
          <a:stretch/>
        </p:blipFill>
        <p:spPr bwMode="auto">
          <a:xfrm>
            <a:off x="11804405" y="-1"/>
            <a:ext cx="8491839" cy="542347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
          <p:cNvSpPr>
            <a:spLocks noChangeArrowheads="1"/>
          </p:cNvSpPr>
          <p:nvPr/>
        </p:nvSpPr>
        <p:spPr bwMode="auto">
          <a:xfrm>
            <a:off x="16172851" y="15828993"/>
            <a:ext cx="15121679" cy="157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pt-BR" sz="3000" b="1" i="0" u="none" strike="noStrike" cap="none" normalizeH="0" baseline="0" dirty="0" smtClean="0">
                <a:ln>
                  <a:noFill/>
                </a:ln>
                <a:solidFill>
                  <a:schemeClr val="tx1"/>
                </a:solidFill>
                <a:effectLst/>
                <a:latin typeface="Nyala" pitchFamily="2" charset="0"/>
                <a:ea typeface="Calibri" pitchFamily="34" charset="0"/>
                <a:cs typeface="Arial" pitchFamily="34" charset="0"/>
              </a:rPr>
              <a:t>RESULTADOS E ANÁLISES</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chemeClr val="tx1"/>
              </a:solidFill>
              <a:effectLst/>
              <a:latin typeface="Nyala" pitchFamily="2" charset="0"/>
              <a:ea typeface="Calibri"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chemeClr val="tx1"/>
                </a:solidFill>
                <a:effectLst/>
                <a:latin typeface="Nyala" pitchFamily="2" charset="0"/>
                <a:ea typeface="Calibri" pitchFamily="34" charset="0"/>
                <a:cs typeface="Arial" pitchFamily="34" charset="0"/>
              </a:rPr>
              <a:t>Dentre os artigos analisados que atenderam aos critérios que estabelecemos não verificamos nenhum artigo publicado no ano de 2005, já nos anos que sucederam registramos a presença de dois artigos em 2006, cinco artigos publicados em 2007, sete artigos publicados em 2008, um pico considerável de nove artigos em 2009 e seis artigos publicados em 2010. </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rPr>
              <a:t>A Tabela 3 mostra o percentual de abordagens presentes nos artigos investigados de acordo com as categorias acima descritas, a maioria dos artigos enfoca relatos de experiência em EA, seguidos pelas pesquisas categorizadas em Concepções/Percepções/Representações Sociais e Bases Epistemológicas.</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endParaRPr>
          </a:p>
          <a:p>
            <a:pPr indent="450850" algn="ctr" defTabSz="914400" eaLnBrk="0" fontAlgn="base" hangingPunct="0">
              <a:spcBef>
                <a:spcPct val="0"/>
              </a:spcBef>
              <a:spcAft>
                <a:spcPct val="0"/>
              </a:spcAft>
            </a:pPr>
            <a:r>
              <a:rPr lang="pt-BR" sz="3000" b="1" dirty="0">
                <a:latin typeface="Nyala" pitchFamily="2" charset="0"/>
                <a:ea typeface="Calibri" pitchFamily="34" charset="0"/>
                <a:cs typeface="Arial" pitchFamily="34" charset="0"/>
              </a:rPr>
              <a:t>Tabela 3 – Percentual dos enfoques abordados nos artigos selecionados</a:t>
            </a:r>
            <a:endParaRPr lang="pt-BR" sz="3000" dirty="0">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pt-BR" sz="3000" dirty="0">
              <a:solidFill>
                <a:srgbClr val="000000"/>
              </a:solidFill>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rPr>
              <a:t>			</a:t>
            </a:r>
          </a:p>
          <a:p>
            <a:pPr marL="0" marR="0" lvl="0" indent="450850" algn="just" defTabSz="914400" rtl="0" eaLnBrk="0" fontAlgn="base" latinLnBrk="0" hangingPunct="0">
              <a:lnSpc>
                <a:spcPct val="100000"/>
              </a:lnSpc>
              <a:spcBef>
                <a:spcPct val="0"/>
              </a:spcBef>
              <a:spcAft>
                <a:spcPct val="0"/>
              </a:spcAft>
              <a:buClrTx/>
              <a:buSzTx/>
              <a:buFontTx/>
              <a:buNone/>
              <a:tabLst/>
            </a:pPr>
            <a:endParaRPr lang="pt-BR" sz="3000" dirty="0">
              <a:solidFill>
                <a:srgbClr val="000000"/>
              </a:solidFill>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pt-BR" sz="3000" dirty="0">
              <a:solidFill>
                <a:srgbClr val="000000"/>
              </a:solidFill>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pt-BR" sz="3000" dirty="0">
              <a:solidFill>
                <a:srgbClr val="000000"/>
              </a:solidFill>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rPr>
              <a:t>Notamos em nossas leituras que os autores dos artigos buscam se adequar as abordagens dos estudos em Ciência, Tecnologia, Sociedade e Ambiente ou CTSA, isso se deve ao fato das questões relativas à ciência, à tecnologia e suas implicações para o meio ambiente são determinantes para a condição da vida humana, assim, é de se esperar que no âmbito acadêmico haja interesse em investigar as inquietações da sociedade.</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rPr>
              <a:t>Conforme exposto na tabela 3, percebemos o número reduzido de artigos que tratam das bases epistemológicas para EA, esta lacuna preocupante orienta para estudos que busquem fundamentos que subsidiem a pesquisa em EA, sob pena de a temática perecer sendo fadada ao “achismo” e as iniciativa ingênuas de EA pela falta de uma epistemologia consolidada.</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rgbClr val="000000"/>
                </a:solidFill>
                <a:effectLst/>
                <a:latin typeface="Nyala" pitchFamily="2" charset="0"/>
                <a:ea typeface="Times New Roman" pitchFamily="18" charset="0"/>
                <a:cs typeface="Arial" pitchFamily="34" charset="0"/>
              </a:rPr>
              <a:t>Nossas impressões sobre a necessidade de estudos que tratem das bases epistemológicas também são destacadas nos artigos do tipo “Estado da Arte”, o que corrobora com o nosso pensamento.</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p:txBody>
      </p:sp>
      <p:sp>
        <p:nvSpPr>
          <p:cNvPr id="4" name="Título 3"/>
          <p:cNvSpPr>
            <a:spLocks noGrp="1"/>
          </p:cNvSpPr>
          <p:nvPr>
            <p:ph type="ctrTitle"/>
          </p:nvPr>
        </p:nvSpPr>
        <p:spPr>
          <a:xfrm>
            <a:off x="2732920" y="5112868"/>
            <a:ext cx="27047771" cy="5760640"/>
          </a:xfrm>
          <a:ln>
            <a:noFill/>
          </a:ln>
        </p:spPr>
        <p:txBody>
          <a:bodyPr>
            <a:normAutofit/>
          </a:bodyPr>
          <a:lstStyle/>
          <a:p>
            <a:r>
              <a:rPr lang="pt-BR" sz="5300" b="1" dirty="0" smtClean="0">
                <a:effectLst/>
                <a:latin typeface="Nyala" pitchFamily="2" charset="0"/>
                <a:ea typeface="Calibri"/>
                <a:cs typeface="Times New Roman"/>
              </a:rPr>
              <a:t>TEMAS CONTROVERSOS EM PERIÓDICOS DA ÁREA ENSINO DE CIÊNCIAS: O CASO DA EDUCAÇÃO AMBIENTAL</a:t>
            </a:r>
            <a:r>
              <a:rPr lang="pt-BR" sz="1400" dirty="0">
                <a:latin typeface="Nyala" pitchFamily="2" charset="0"/>
                <a:ea typeface="Calibri"/>
                <a:cs typeface="Times New Roman"/>
              </a:rPr>
              <a:t/>
            </a:r>
            <a:br>
              <a:rPr lang="pt-BR" sz="1400" dirty="0">
                <a:latin typeface="Nyala" pitchFamily="2" charset="0"/>
                <a:ea typeface="Calibri"/>
                <a:cs typeface="Times New Roman"/>
              </a:rPr>
            </a:br>
            <a:r>
              <a:rPr lang="pt-BR" sz="1400" b="1" dirty="0" smtClean="0">
                <a:effectLst/>
                <a:latin typeface="Nyala" pitchFamily="2" charset="0"/>
                <a:ea typeface="Calibri"/>
                <a:cs typeface="Times New Roman"/>
              </a:rPr>
              <a:t> </a:t>
            </a:r>
            <a:r>
              <a:rPr lang="pt-BR" sz="5300" dirty="0">
                <a:latin typeface="Nyala" pitchFamily="2" charset="0"/>
                <a:ea typeface="Calibri"/>
                <a:cs typeface="Times New Roman"/>
              </a:rPr>
              <a:t/>
            </a:r>
            <a:br>
              <a:rPr lang="pt-BR" sz="5300" dirty="0">
                <a:latin typeface="Nyala" pitchFamily="2" charset="0"/>
                <a:ea typeface="Calibri"/>
                <a:cs typeface="Times New Roman"/>
              </a:rPr>
            </a:br>
            <a:r>
              <a:rPr lang="en-US" sz="2800" dirty="0" smtClean="0">
                <a:effectLst/>
                <a:latin typeface="Nyala" pitchFamily="2" charset="0"/>
                <a:ea typeface="Calibri"/>
                <a:cs typeface="Times New Roman"/>
              </a:rPr>
              <a:t>CONTROVERSIAL TOPICS IN JOURNALS SCIENCE EDUCATION: THE CASE OF ENVIRONMENTAL EDUCATION</a:t>
            </a:r>
            <a:br>
              <a:rPr lang="en-US" sz="2800" dirty="0" smtClean="0">
                <a:effectLst/>
                <a:latin typeface="Nyala" pitchFamily="2" charset="0"/>
                <a:ea typeface="Calibri"/>
                <a:cs typeface="Times New Roman"/>
              </a:rPr>
            </a:br>
            <a:r>
              <a:rPr lang="pt-BR" sz="2800" i="1" dirty="0" smtClean="0">
                <a:latin typeface="Nyala" pitchFamily="2" charset="0"/>
                <a:ea typeface="Calibri"/>
                <a:cs typeface="Times New Roman"/>
              </a:rPr>
              <a:t/>
            </a:r>
            <a:br>
              <a:rPr lang="pt-BR" sz="2800" i="1" dirty="0" smtClean="0">
                <a:latin typeface="Nyala" pitchFamily="2" charset="0"/>
                <a:ea typeface="Calibri"/>
                <a:cs typeface="Times New Roman"/>
              </a:rPr>
            </a:br>
            <a:r>
              <a:rPr lang="pt-BR" sz="6600" b="1" dirty="0" smtClean="0">
                <a:effectLst/>
                <a:latin typeface="Nyala" pitchFamily="2" charset="0"/>
                <a:ea typeface="Calibri"/>
                <a:cs typeface="Times New Roman"/>
              </a:rPr>
              <a:t>Karine dos Santos</a:t>
            </a:r>
            <a:r>
              <a:rPr lang="pt-BR" sz="6600" b="1" baseline="30000" dirty="0" smtClean="0">
                <a:effectLst/>
                <a:latin typeface="Nyala" pitchFamily="2" charset="0"/>
                <a:ea typeface="Calibri"/>
                <a:cs typeface="Times New Roman"/>
              </a:rPr>
              <a:t>1</a:t>
            </a:r>
            <a:r>
              <a:rPr lang="pt-BR" sz="6600" b="1" dirty="0" smtClean="0">
                <a:effectLst/>
                <a:latin typeface="Nyala" pitchFamily="2" charset="0"/>
                <a:ea typeface="Calibri"/>
                <a:cs typeface="Times New Roman"/>
              </a:rPr>
              <a:t>, José Machado Moita Neto</a:t>
            </a:r>
            <a:r>
              <a:rPr lang="pt-BR" sz="6600" b="1" baseline="30000" dirty="0" smtClean="0">
                <a:effectLst/>
                <a:latin typeface="Nyala" pitchFamily="2" charset="0"/>
                <a:ea typeface="Calibri"/>
                <a:cs typeface="Times New Roman"/>
              </a:rPr>
              <a:t>2</a:t>
            </a:r>
            <a:r>
              <a:rPr lang="pt-BR" sz="6600" b="1" dirty="0" smtClean="0">
                <a:effectLst/>
                <a:latin typeface="Nyala" pitchFamily="2" charset="0"/>
                <a:ea typeface="Calibri"/>
                <a:cs typeface="Times New Roman"/>
              </a:rPr>
              <a:t> </a:t>
            </a:r>
            <a:r>
              <a:rPr lang="pt-BR" sz="5300" dirty="0">
                <a:latin typeface="Nyala" pitchFamily="2" charset="0"/>
                <a:ea typeface="Calibri"/>
                <a:cs typeface="Times New Roman"/>
              </a:rPr>
              <a:t/>
            </a:r>
            <a:br>
              <a:rPr lang="pt-BR" sz="5300" dirty="0">
                <a:latin typeface="Nyala" pitchFamily="2" charset="0"/>
                <a:ea typeface="Calibri"/>
                <a:cs typeface="Times New Roman"/>
              </a:rPr>
            </a:br>
            <a:r>
              <a:rPr lang="pt-BR" sz="1400" b="1" dirty="0" smtClean="0">
                <a:effectLst/>
                <a:latin typeface="Nyala" pitchFamily="2" charset="0"/>
                <a:ea typeface="Calibri"/>
                <a:cs typeface="Times New Roman"/>
              </a:rPr>
              <a:t> </a:t>
            </a:r>
            <a:r>
              <a:rPr lang="pt-BR" sz="5300" dirty="0">
                <a:latin typeface="Nyala" pitchFamily="2" charset="0"/>
                <a:ea typeface="Calibri"/>
                <a:cs typeface="Times New Roman"/>
              </a:rPr>
              <a:t/>
            </a:r>
            <a:br>
              <a:rPr lang="pt-BR" sz="5300" dirty="0">
                <a:latin typeface="Nyala" pitchFamily="2" charset="0"/>
                <a:ea typeface="Calibri"/>
                <a:cs typeface="Times New Roman"/>
              </a:rPr>
            </a:br>
            <a:r>
              <a:rPr lang="pt-BR" sz="2800" b="1" baseline="30000" dirty="0" smtClean="0">
                <a:effectLst/>
                <a:latin typeface="Nyala" pitchFamily="2" charset="0"/>
                <a:ea typeface="Calibri"/>
                <a:cs typeface="Times New Roman"/>
              </a:rPr>
              <a:t>1</a:t>
            </a:r>
            <a:r>
              <a:rPr lang="pt-BR" sz="2800" b="1" dirty="0" smtClean="0">
                <a:effectLst/>
                <a:latin typeface="Nyala" pitchFamily="2" charset="0"/>
                <a:ea typeface="Calibri"/>
                <a:cs typeface="Times New Roman"/>
              </a:rPr>
              <a:t>Instituto Federal de Educação Ciência e Tecnologia do Piauí/Campus Corrente, </a:t>
            </a:r>
            <a:r>
              <a:rPr lang="pt-BR" sz="2800" b="1" u="none" strike="noStrike" dirty="0" smtClean="0">
                <a:solidFill>
                  <a:srgbClr val="0000FF"/>
                </a:solidFill>
                <a:effectLst/>
                <a:latin typeface="Nyala" pitchFamily="2" charset="0"/>
                <a:ea typeface="Calibri"/>
                <a:cs typeface="Times New Roman"/>
                <a:hlinkClick r:id="rId3"/>
              </a:rPr>
              <a:t>karinest@ifpi.edu.br</a:t>
            </a:r>
            <a:r>
              <a:rPr lang="pt-BR" sz="2800" b="1" dirty="0" smtClean="0">
                <a:effectLst/>
                <a:latin typeface="Nyala" pitchFamily="2" charset="0"/>
                <a:ea typeface="Calibri"/>
                <a:cs typeface="Times New Roman"/>
              </a:rPr>
              <a:t> </a:t>
            </a:r>
            <a:r>
              <a:rPr lang="pt-BR" sz="2800" dirty="0">
                <a:latin typeface="Nyala" pitchFamily="2" charset="0"/>
                <a:ea typeface="Calibri"/>
                <a:cs typeface="Times New Roman"/>
              </a:rPr>
              <a:t/>
            </a:r>
            <a:br>
              <a:rPr lang="pt-BR" sz="2800" dirty="0">
                <a:latin typeface="Nyala" pitchFamily="2" charset="0"/>
                <a:ea typeface="Calibri"/>
                <a:cs typeface="Times New Roman"/>
              </a:rPr>
            </a:br>
            <a:r>
              <a:rPr lang="pt-BR" sz="2800" b="1" baseline="30000" dirty="0" smtClean="0">
                <a:effectLst/>
                <a:latin typeface="Nyala" pitchFamily="2" charset="0"/>
                <a:ea typeface="Calibri"/>
                <a:cs typeface="Times New Roman"/>
              </a:rPr>
              <a:t>2</a:t>
            </a:r>
            <a:r>
              <a:rPr lang="pt-BR" sz="2800" b="1" dirty="0" smtClean="0">
                <a:effectLst/>
                <a:latin typeface="Nyala" pitchFamily="2" charset="0"/>
                <a:ea typeface="Calibri"/>
                <a:cs typeface="Times New Roman"/>
              </a:rPr>
              <a:t>Universidade Federal do Piauí/Departamento de Química, </a:t>
            </a:r>
            <a:r>
              <a:rPr lang="pt-BR" sz="2800" b="1" u="none" strike="noStrike" dirty="0" smtClean="0">
                <a:solidFill>
                  <a:srgbClr val="0000FF"/>
                </a:solidFill>
                <a:effectLst/>
                <a:latin typeface="Nyala" pitchFamily="2" charset="0"/>
                <a:ea typeface="Calibri"/>
                <a:cs typeface="Times New Roman"/>
                <a:hlinkClick r:id="rId4"/>
              </a:rPr>
              <a:t>jmoita@ifpi.edu.br</a:t>
            </a:r>
            <a:r>
              <a:rPr lang="pt-BR" sz="3600" dirty="0">
                <a:latin typeface="Nyala" pitchFamily="2" charset="0"/>
                <a:ea typeface="Calibri"/>
                <a:cs typeface="Times New Roman"/>
              </a:rPr>
              <a:t/>
            </a:r>
            <a:br>
              <a:rPr lang="pt-BR" sz="3600" dirty="0">
                <a:latin typeface="Nyala" pitchFamily="2" charset="0"/>
                <a:ea typeface="Calibri"/>
                <a:cs typeface="Times New Roman"/>
              </a:rPr>
            </a:br>
            <a:endParaRPr lang="pt-BR" sz="3600" dirty="0">
              <a:latin typeface="Nyala" pitchFamily="2" charset="0"/>
            </a:endParaRPr>
          </a:p>
        </p:txBody>
      </p:sp>
      <p:sp>
        <p:nvSpPr>
          <p:cNvPr id="5" name="Subtítulo 4"/>
          <p:cNvSpPr>
            <a:spLocks noGrp="1"/>
          </p:cNvSpPr>
          <p:nvPr>
            <p:ph type="subTitle" idx="1"/>
          </p:nvPr>
        </p:nvSpPr>
        <p:spPr>
          <a:xfrm>
            <a:off x="2599343" y="10297444"/>
            <a:ext cx="27147016" cy="6408712"/>
          </a:xfrm>
          <a:ln>
            <a:noFill/>
          </a:ln>
        </p:spPr>
        <p:txBody>
          <a:bodyPr>
            <a:normAutofit/>
          </a:bodyPr>
          <a:lstStyle/>
          <a:p>
            <a:pPr algn="l"/>
            <a:r>
              <a:rPr lang="pt-BR" sz="3000" b="1" dirty="0" smtClean="0">
                <a:solidFill>
                  <a:schemeClr val="tx1"/>
                </a:solidFill>
                <a:latin typeface="Nyala" pitchFamily="2" charset="0"/>
              </a:rPr>
              <a:t>RESUMO</a:t>
            </a:r>
            <a:r>
              <a:rPr lang="pt-BR" sz="3000" dirty="0" smtClean="0">
                <a:solidFill>
                  <a:srgbClr val="000000"/>
                </a:solidFill>
                <a:effectLst/>
                <a:latin typeface="Nyala" pitchFamily="2" charset="0"/>
                <a:ea typeface="Calibri"/>
                <a:cs typeface="Times New Roman"/>
              </a:rPr>
              <a:t> </a:t>
            </a:r>
            <a:endParaRPr lang="pt-BR" sz="3000" dirty="0">
              <a:latin typeface="Nyala" pitchFamily="2" charset="0"/>
              <a:ea typeface="Calibri"/>
              <a:cs typeface="Times New Roman"/>
            </a:endParaRPr>
          </a:p>
          <a:p>
            <a:pPr algn="just">
              <a:spcAft>
                <a:spcPts val="0"/>
              </a:spcAft>
            </a:pPr>
            <a:r>
              <a:rPr lang="pt-BR" sz="3000" dirty="0" smtClean="0">
                <a:solidFill>
                  <a:schemeClr val="tx1"/>
                </a:solidFill>
                <a:effectLst/>
                <a:latin typeface="Nyala" pitchFamily="2" charset="0"/>
                <a:ea typeface="Calibri"/>
                <a:cs typeface="Times New Roman"/>
              </a:rPr>
              <a:t>A temática ambiental tem sido amplamente discutida devido a sua complexidade de natureza controversa que demanda a colaboração dos diversos ramos da ciência, os processos educativos são ferramentas que corroboram muito positivamente para a conscientização da população sobre as causas e consequências desta urgente problemática. O objetivo deste trabalho é conhecer o direcionamento dos pesquisadores da área de ensino de ciências em relação à Educação Ambiental segundo a sua produção mais recente em periódico de maior impacto na área, assim, este trabalho investigou 29 artigos publicados em periódicos classificados entre os estratos A1 e A2 na área de avaliação Ensino de Ciências e Matemática do sistema </a:t>
            </a:r>
            <a:r>
              <a:rPr lang="pt-BR" sz="3000" dirty="0" err="1" smtClean="0">
                <a:solidFill>
                  <a:schemeClr val="tx1"/>
                </a:solidFill>
                <a:effectLst/>
                <a:latin typeface="Nyala" pitchFamily="2" charset="0"/>
                <a:ea typeface="Calibri"/>
                <a:cs typeface="Times New Roman"/>
              </a:rPr>
              <a:t>Qualis</a:t>
            </a:r>
            <a:r>
              <a:rPr lang="pt-BR" sz="3000" dirty="0" smtClean="0">
                <a:solidFill>
                  <a:schemeClr val="tx1"/>
                </a:solidFill>
                <a:effectLst/>
                <a:latin typeface="Nyala" pitchFamily="2" charset="0"/>
                <a:ea typeface="Calibri"/>
                <a:cs typeface="Times New Roman"/>
              </a:rPr>
              <a:t>. Nestes artigos avaliados identificamos sete categorias de enfoque de pesquisas em Educação ambiental os quais nos forneceu elementos para traçarmos as tendências atuais para o ensino de ciências concatenado às urgentes questões ambientais, bem como as áreas que precisam ser privilegiadas para que a pesquisa sobre temáticas ambientais se tornem ainda mais consolidadas. Percebemos nesta investigação que embora haja um crescimento expressivo de trabalhos voltados para a questão, o tema Meio Ambiente, tem sido tratado pelos pesquisadores de forma disciplinar em atividades pontuais majoritariamente narradas em relatos de experiências, indicando que ainda há necessidade da implementação de uma linha de pesquisa que contemple essas temáticas edificando conceitos e epistemologias particulares.  </a:t>
            </a:r>
            <a:endParaRPr lang="pt-BR" sz="3000" dirty="0">
              <a:solidFill>
                <a:schemeClr val="tx1"/>
              </a:solidFill>
              <a:latin typeface="Nyala" pitchFamily="2" charset="0"/>
              <a:ea typeface="Calibri"/>
              <a:cs typeface="Times New Roman"/>
            </a:endParaRPr>
          </a:p>
          <a:p>
            <a:pPr algn="just">
              <a:spcAft>
                <a:spcPts val="0"/>
              </a:spcAft>
            </a:pPr>
            <a:r>
              <a:rPr lang="pt-BR" sz="3000" dirty="0" smtClean="0">
                <a:solidFill>
                  <a:schemeClr val="tx1"/>
                </a:solidFill>
                <a:effectLst/>
                <a:latin typeface="Nyala" pitchFamily="2" charset="0"/>
                <a:ea typeface="Calibri"/>
                <a:cs typeface="Times New Roman"/>
              </a:rPr>
              <a:t>Palavras-Chave: </a:t>
            </a:r>
            <a:r>
              <a:rPr lang="pt-BR" sz="3000" b="1" dirty="0" smtClean="0">
                <a:solidFill>
                  <a:schemeClr val="tx1"/>
                </a:solidFill>
                <a:effectLst/>
                <a:latin typeface="Nyala" pitchFamily="2" charset="0"/>
                <a:ea typeface="Calibri"/>
                <a:cs typeface="Times New Roman"/>
              </a:rPr>
              <a:t>Educação Ambiental, </a:t>
            </a:r>
            <a:r>
              <a:rPr lang="pt-BR" sz="3000" b="1" dirty="0" err="1" smtClean="0">
                <a:solidFill>
                  <a:schemeClr val="tx1"/>
                </a:solidFill>
                <a:effectLst/>
                <a:latin typeface="Nyala" pitchFamily="2" charset="0"/>
                <a:ea typeface="Calibri"/>
                <a:cs typeface="Times New Roman"/>
              </a:rPr>
              <a:t>Qualis</a:t>
            </a:r>
            <a:r>
              <a:rPr lang="pt-BR" sz="3000" b="1" dirty="0" smtClean="0">
                <a:solidFill>
                  <a:schemeClr val="tx1"/>
                </a:solidFill>
                <a:effectLst/>
                <a:latin typeface="Nyala" pitchFamily="2" charset="0"/>
                <a:ea typeface="Calibri"/>
                <a:cs typeface="Times New Roman"/>
              </a:rPr>
              <a:t>, Tendências em EA, Temas Controversos </a:t>
            </a:r>
            <a:endParaRPr lang="pt-BR" sz="3000" dirty="0">
              <a:solidFill>
                <a:schemeClr val="tx1"/>
              </a:solidFill>
              <a:latin typeface="Nyala" pitchFamily="2" charset="0"/>
              <a:ea typeface="Calibri"/>
              <a:cs typeface="Times New Roman"/>
            </a:endParaRPr>
          </a:p>
          <a:p>
            <a:pPr algn="l"/>
            <a:endParaRPr lang="pt-BR" sz="4800" b="1" dirty="0">
              <a:solidFill>
                <a:schemeClr val="tx1"/>
              </a:solidFill>
              <a:latin typeface="Nyala" pitchFamily="2" charset="0"/>
            </a:endParaRPr>
          </a:p>
        </p:txBody>
      </p:sp>
      <p:sp>
        <p:nvSpPr>
          <p:cNvPr id="6" name="CaixaDeTexto 5"/>
          <p:cNvSpPr txBox="1"/>
          <p:nvPr/>
        </p:nvSpPr>
        <p:spPr>
          <a:xfrm>
            <a:off x="936329" y="16706156"/>
            <a:ext cx="13778015" cy="7017306"/>
          </a:xfrm>
          <a:prstGeom prst="rect">
            <a:avLst/>
          </a:prstGeom>
          <a:noFill/>
        </p:spPr>
        <p:txBody>
          <a:bodyPr wrap="square" rtlCol="0">
            <a:spAutoFit/>
          </a:bodyPr>
          <a:lstStyle/>
          <a:p>
            <a:pPr algn="just"/>
            <a:r>
              <a:rPr lang="pt-BR" sz="3000" b="1" dirty="0" smtClean="0">
                <a:latin typeface="Nyala" pitchFamily="2" charset="0"/>
              </a:rPr>
              <a:t>INTRODUÇÃO</a:t>
            </a:r>
            <a:endParaRPr lang="pt-BR" sz="3000" dirty="0" smtClean="0">
              <a:latin typeface="Nyala" pitchFamily="2" charset="0"/>
            </a:endParaRPr>
          </a:p>
          <a:p>
            <a:pPr algn="just"/>
            <a:r>
              <a:rPr lang="pt-BR" sz="3000" dirty="0">
                <a:latin typeface="Nyala" pitchFamily="2" charset="0"/>
              </a:rPr>
              <a:t> </a:t>
            </a:r>
          </a:p>
          <a:p>
            <a:pPr indent="711200" algn="just"/>
            <a:r>
              <a:rPr lang="pt-BR" sz="3000" dirty="0" smtClean="0">
                <a:latin typeface="Nyala" pitchFamily="2" charset="0"/>
              </a:rPr>
              <a:t>A Educação </a:t>
            </a:r>
            <a:r>
              <a:rPr lang="pt-BR" sz="3000" dirty="0">
                <a:latin typeface="Nyala" pitchFamily="2" charset="0"/>
              </a:rPr>
              <a:t>Ambiental (EA) tem ganhado status de linha de pesquisa, sendo discutida seriamente no ambiente acadêmico em detrimento as manifestações ingênuas e muitas vezes divergindo de movimentos ambientalistas pelo seu enfoque rigoroso que alia a visão </a:t>
            </a:r>
            <a:r>
              <a:rPr lang="pt-BR" sz="3000" dirty="0" err="1">
                <a:latin typeface="Nyala" pitchFamily="2" charset="0"/>
              </a:rPr>
              <a:t>sócio-educacional</a:t>
            </a:r>
            <a:r>
              <a:rPr lang="pt-BR" sz="3000" dirty="0">
                <a:latin typeface="Nyala" pitchFamily="2" charset="0"/>
              </a:rPr>
              <a:t> e técnica que  a questão ambiental requer. </a:t>
            </a:r>
          </a:p>
          <a:p>
            <a:pPr indent="711200" algn="just"/>
            <a:r>
              <a:rPr lang="pt-BR" sz="3000" dirty="0" smtClean="0">
                <a:latin typeface="Nyala" pitchFamily="2" charset="0"/>
              </a:rPr>
              <a:t>Para </a:t>
            </a:r>
            <a:r>
              <a:rPr lang="pt-BR" sz="3000" dirty="0">
                <a:latin typeface="Nyala" pitchFamily="2" charset="0"/>
              </a:rPr>
              <a:t>fins e medir a qualidade da produção científica no país foi criado o Sistema </a:t>
            </a:r>
            <a:r>
              <a:rPr lang="pt-BR" sz="3000" dirty="0" err="1">
                <a:latin typeface="Nyala" pitchFamily="2" charset="0"/>
              </a:rPr>
              <a:t>Qualis</a:t>
            </a:r>
            <a:r>
              <a:rPr lang="pt-BR" sz="3000" dirty="0">
                <a:latin typeface="Nyala" pitchFamily="2" charset="0"/>
              </a:rPr>
              <a:t>, um conjunto de procedimentos utilizados pela Capes para estratificação da qualidade da produção intelectual dos programas de pós-graduação, que fornece uma lista com a classificação dos veículos utilizados pelos programas de pós-graduação para a divulgação da sua produção (CAPES, 2011).</a:t>
            </a:r>
          </a:p>
          <a:p>
            <a:pPr indent="711200" algn="just"/>
            <a:r>
              <a:rPr lang="pt-BR" sz="3000" dirty="0" smtClean="0">
                <a:latin typeface="Nyala" pitchFamily="2" charset="0"/>
              </a:rPr>
              <a:t>Por </a:t>
            </a:r>
            <a:r>
              <a:rPr lang="pt-BR" sz="3000" dirty="0">
                <a:latin typeface="Nyala" pitchFamily="2" charset="0"/>
              </a:rPr>
              <a:t>acreditar na importância das discussões ambientais no âmbito do Ensino de Ciências, focamos nossa investigação nos periódicos desta área de avaliação, assim selecionamos 29 artigos publicados entre 2005 e 2010 nas revistas de conceito A1 e A2 em Ensino de Ciências, que possuíam ferramentas de busca em seus respectivos site na Internet. </a:t>
            </a:r>
          </a:p>
        </p:txBody>
      </p:sp>
      <p:sp>
        <p:nvSpPr>
          <p:cNvPr id="12" name="CaixaDeTexto 11"/>
          <p:cNvSpPr txBox="1"/>
          <p:nvPr/>
        </p:nvSpPr>
        <p:spPr>
          <a:xfrm>
            <a:off x="936329" y="24102202"/>
            <a:ext cx="13249472" cy="12095619"/>
          </a:xfrm>
          <a:prstGeom prst="rect">
            <a:avLst/>
          </a:prstGeom>
          <a:noFill/>
        </p:spPr>
        <p:txBody>
          <a:bodyPr wrap="square" rtlCol="0">
            <a:spAutoFit/>
          </a:bodyPr>
          <a:lstStyle/>
          <a:p>
            <a:pPr algn="just"/>
            <a:r>
              <a:rPr lang="pt-BR" sz="3000" b="1" dirty="0" smtClean="0">
                <a:latin typeface="Nyala" pitchFamily="2" charset="0"/>
              </a:rPr>
              <a:t>METODOLOGIA</a:t>
            </a:r>
            <a:endParaRPr lang="pt-BR" sz="3000" dirty="0" smtClean="0">
              <a:latin typeface="Nyala" pitchFamily="2" charset="0"/>
            </a:endParaRPr>
          </a:p>
          <a:p>
            <a:pPr algn="just"/>
            <a:r>
              <a:rPr lang="pt-BR" sz="3000" dirty="0">
                <a:latin typeface="Nyala" pitchFamily="2" charset="0"/>
              </a:rPr>
              <a:t> </a:t>
            </a:r>
          </a:p>
          <a:p>
            <a:pPr indent="722313" algn="just"/>
            <a:r>
              <a:rPr lang="pt-BR" sz="3000" dirty="0" smtClean="0">
                <a:latin typeface="Nyala" pitchFamily="2" charset="0"/>
              </a:rPr>
              <a:t>Buscamos </a:t>
            </a:r>
            <a:r>
              <a:rPr lang="pt-BR" sz="3000" dirty="0">
                <a:latin typeface="Nyala" pitchFamily="2" charset="0"/>
              </a:rPr>
              <a:t>inicialmente no sistema </a:t>
            </a:r>
            <a:r>
              <a:rPr lang="pt-BR" sz="3000" i="1" dirty="0" err="1">
                <a:latin typeface="Nyala" pitchFamily="2" charset="0"/>
              </a:rPr>
              <a:t>WebQualis</a:t>
            </a:r>
            <a:r>
              <a:rPr lang="pt-BR" sz="3000" dirty="0">
                <a:latin typeface="Nyala" pitchFamily="2" charset="0"/>
              </a:rPr>
              <a:t> periódicos brasileiros cujo estrato estava entre A1 e A2 da área de avaliação “Ensino de Ciências e Matemática”. Seguido esses critérios chegamos ao número de seis periódicos mostrados na Tabela 1</a:t>
            </a:r>
            <a:r>
              <a:rPr lang="pt-BR" sz="3000" dirty="0" smtClean="0">
                <a:latin typeface="Nyala" pitchFamily="2" charset="0"/>
              </a:rPr>
              <a:t>.</a:t>
            </a:r>
          </a:p>
          <a:p>
            <a:pPr indent="722313" algn="just"/>
            <a:r>
              <a:rPr lang="pt-BR" sz="3000" dirty="0" smtClean="0">
                <a:latin typeface="Nyala" pitchFamily="2" charset="0"/>
              </a:rPr>
              <a:t> </a:t>
            </a:r>
          </a:p>
          <a:p>
            <a:pPr algn="just"/>
            <a:endParaRPr lang="pt-BR" sz="3000" dirty="0">
              <a:latin typeface="Nyala" pitchFamily="2" charset="0"/>
            </a:endParaRPr>
          </a:p>
          <a:p>
            <a:pPr algn="just"/>
            <a:endParaRPr lang="pt-BR" sz="3000" dirty="0" smtClean="0">
              <a:latin typeface="Nyala" pitchFamily="2" charset="0"/>
            </a:endParaRPr>
          </a:p>
          <a:p>
            <a:pPr algn="just"/>
            <a:endParaRPr lang="pt-BR" sz="3000" dirty="0">
              <a:latin typeface="Nyala" pitchFamily="2" charset="0"/>
            </a:endParaRPr>
          </a:p>
          <a:p>
            <a:pPr algn="just"/>
            <a:endParaRPr lang="pt-BR" sz="3000" dirty="0" smtClean="0">
              <a:latin typeface="Nyala" pitchFamily="2" charset="0"/>
            </a:endParaRPr>
          </a:p>
          <a:p>
            <a:pPr algn="just"/>
            <a:endParaRPr lang="pt-BR" sz="3000" dirty="0">
              <a:latin typeface="Nyala" pitchFamily="2" charset="0"/>
            </a:endParaRPr>
          </a:p>
          <a:p>
            <a:pPr algn="just"/>
            <a:endParaRPr lang="pt-BR" sz="3000" dirty="0" smtClean="0">
              <a:latin typeface="Nyala" pitchFamily="2" charset="0"/>
            </a:endParaRPr>
          </a:p>
          <a:p>
            <a:pPr algn="just"/>
            <a:endParaRPr lang="pt-BR" sz="3000" dirty="0">
              <a:latin typeface="Nyala" pitchFamily="2" charset="0"/>
            </a:endParaRPr>
          </a:p>
          <a:p>
            <a:pPr algn="just"/>
            <a:endParaRPr lang="pt-BR" sz="3000" dirty="0" smtClean="0">
              <a:latin typeface="Nyala" pitchFamily="2" charset="0"/>
            </a:endParaRPr>
          </a:p>
          <a:p>
            <a:pPr algn="just"/>
            <a:endParaRPr lang="pt-BR" sz="3000" dirty="0" smtClean="0"/>
          </a:p>
          <a:p>
            <a:pPr algn="just"/>
            <a:endParaRPr lang="pt-BR" sz="3000" dirty="0"/>
          </a:p>
          <a:p>
            <a:pPr algn="just"/>
            <a:endParaRPr lang="pt-BR" sz="3000" dirty="0" smtClean="0"/>
          </a:p>
          <a:p>
            <a:pPr indent="722313" algn="just"/>
            <a:endParaRPr lang="pt-BR" sz="3000" dirty="0" smtClean="0">
              <a:latin typeface="Nyala" pitchFamily="2" charset="0"/>
            </a:endParaRPr>
          </a:p>
          <a:p>
            <a:pPr indent="722313" algn="just"/>
            <a:endParaRPr lang="pt-BR" sz="3000" dirty="0">
              <a:latin typeface="Nyala" pitchFamily="2" charset="0"/>
            </a:endParaRPr>
          </a:p>
          <a:p>
            <a:pPr indent="722313" algn="just"/>
            <a:r>
              <a:rPr lang="pt-BR" sz="3000" dirty="0" smtClean="0">
                <a:latin typeface="Nyala" pitchFamily="2" charset="0"/>
              </a:rPr>
              <a:t>Ao </a:t>
            </a:r>
            <a:r>
              <a:rPr lang="pt-BR" sz="3000" dirty="0">
                <a:latin typeface="Nyala" pitchFamily="2" charset="0"/>
              </a:rPr>
              <a:t>analisar os artigos a fim de identificar as tendências da produção científica em EA, percebemos a convergência de temáticas entre os artigos. </a:t>
            </a:r>
            <a:r>
              <a:rPr lang="pt-BR" sz="3000" dirty="0" err="1">
                <a:latin typeface="Nyala" pitchFamily="2" charset="0"/>
              </a:rPr>
              <a:t>Grandino</a:t>
            </a:r>
            <a:r>
              <a:rPr lang="pt-BR" sz="3000" dirty="0">
                <a:latin typeface="Nyala" pitchFamily="2" charset="0"/>
              </a:rPr>
              <a:t> e </a:t>
            </a:r>
            <a:r>
              <a:rPr lang="pt-BR" sz="3000" dirty="0" err="1">
                <a:latin typeface="Nyala" pitchFamily="2" charset="0"/>
              </a:rPr>
              <a:t>Tomazzello</a:t>
            </a:r>
            <a:r>
              <a:rPr lang="pt-BR" sz="3000" dirty="0">
                <a:latin typeface="Nyala" pitchFamily="2" charset="0"/>
              </a:rPr>
              <a:t> (2007) sistematizaram </a:t>
            </a:r>
            <a:r>
              <a:rPr lang="pt-BR" sz="3000" i="1" dirty="0">
                <a:latin typeface="Nyala" pitchFamily="2" charset="0"/>
              </a:rPr>
              <a:t>Categorias </a:t>
            </a:r>
            <a:r>
              <a:rPr lang="pt-BR" sz="3000" i="1" dirty="0" smtClean="0">
                <a:latin typeface="Nyala" pitchFamily="2" charset="0"/>
              </a:rPr>
              <a:t>Temáticas</a:t>
            </a:r>
            <a:r>
              <a:rPr lang="pt-BR" sz="3000" dirty="0" smtClean="0">
                <a:latin typeface="Nyala" pitchFamily="2" charset="0"/>
              </a:rPr>
              <a:t>, as </a:t>
            </a:r>
            <a:r>
              <a:rPr lang="pt-BR" sz="3000" dirty="0">
                <a:latin typeface="Nyala" pitchFamily="2" charset="0"/>
              </a:rPr>
              <a:t>temáticas identificadas pelos autores embora sejam semelhantes as que identificamos houve a necessidade de ajustar nossas Categorias </a:t>
            </a:r>
            <a:r>
              <a:rPr lang="pt-BR" sz="3000" dirty="0" smtClean="0">
                <a:latin typeface="Nyala" pitchFamily="2" charset="0"/>
              </a:rPr>
              <a:t>Temáticas. </a:t>
            </a:r>
            <a:endParaRPr lang="pt-BR" sz="3000" dirty="0">
              <a:latin typeface="Nyala" pitchFamily="2" charset="0"/>
            </a:endParaRPr>
          </a:p>
          <a:p>
            <a:pPr algn="just"/>
            <a:endParaRPr lang="pt-BR" sz="3000" dirty="0" smtClean="0">
              <a:latin typeface="Nyala" pitchFamily="2" charset="0"/>
            </a:endParaRPr>
          </a:p>
          <a:p>
            <a:pPr algn="just"/>
            <a:endParaRPr lang="pt-BR" sz="3000" dirty="0">
              <a:latin typeface="Nyala" pitchFamily="2" charset="0"/>
            </a:endParaRPr>
          </a:p>
        </p:txBody>
      </p:sp>
      <p:graphicFrame>
        <p:nvGraphicFramePr>
          <p:cNvPr id="19" name="Tabela 18"/>
          <p:cNvGraphicFramePr>
            <a:graphicFrameLocks noGrp="1"/>
          </p:cNvGraphicFramePr>
          <p:nvPr>
            <p:extLst>
              <p:ext uri="{D42A27DB-BD31-4B8C-83A1-F6EECF244321}">
                <p14:modId xmlns:p14="http://schemas.microsoft.com/office/powerpoint/2010/main" val="2310104015"/>
              </p:ext>
            </p:extLst>
          </p:nvPr>
        </p:nvGraphicFramePr>
        <p:xfrm>
          <a:off x="2122911" y="28731492"/>
          <a:ext cx="10982770" cy="3888598"/>
        </p:xfrm>
        <a:graphic>
          <a:graphicData uri="http://schemas.openxmlformats.org/drawingml/2006/table">
            <a:tbl>
              <a:tblPr firstRow="1" firstCol="1" bandRow="1">
                <a:tableStyleId>{F5AB1C69-6EDB-4FF4-983F-18BD219EF322}</a:tableStyleId>
              </a:tblPr>
              <a:tblGrid>
                <a:gridCol w="1423988"/>
                <a:gridCol w="8119110"/>
                <a:gridCol w="1439672"/>
              </a:tblGrid>
              <a:tr h="688198">
                <a:tc>
                  <a:txBody>
                    <a:bodyPr/>
                    <a:lstStyle/>
                    <a:p>
                      <a:pPr algn="ctr">
                        <a:spcAft>
                          <a:spcPts val="0"/>
                        </a:spcAft>
                      </a:pPr>
                      <a:r>
                        <a:rPr lang="pt-BR" sz="3000" dirty="0">
                          <a:solidFill>
                            <a:schemeClr val="tx1"/>
                          </a:solidFill>
                          <a:effectLst/>
                          <a:latin typeface="Nyala" pitchFamily="2" charset="0"/>
                        </a:rPr>
                        <a:t>Estrato</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dirty="0">
                          <a:solidFill>
                            <a:schemeClr val="tx1"/>
                          </a:solidFill>
                          <a:effectLst/>
                          <a:latin typeface="Nyala" pitchFamily="2" charset="0"/>
                        </a:rPr>
                        <a:t>Periódico</a:t>
                      </a:r>
                      <a:endParaRPr lang="pt-BR" sz="3000" dirty="0">
                        <a:solidFill>
                          <a:schemeClr val="tx1"/>
                        </a:solidFill>
                        <a:effectLst/>
                        <a:latin typeface="Nyala" pitchFamily="2" charset="0"/>
                        <a:ea typeface="Calibri"/>
                        <a:cs typeface="Times New Roman"/>
                      </a:endParaRPr>
                    </a:p>
                  </a:txBody>
                  <a:tcPr marL="68580" marR="68580" marT="0" marB="0"/>
                </a:tc>
                <a:tc>
                  <a:txBody>
                    <a:bodyPr/>
                    <a:lstStyle/>
                    <a:p>
                      <a:pPr algn="ctr">
                        <a:spcAft>
                          <a:spcPts val="0"/>
                        </a:spcAft>
                      </a:pPr>
                      <a:r>
                        <a:rPr lang="pt-BR" sz="3000" dirty="0">
                          <a:solidFill>
                            <a:schemeClr val="tx1"/>
                          </a:solidFill>
                          <a:effectLst/>
                          <a:latin typeface="Nyala" pitchFamily="2" charset="0"/>
                        </a:rPr>
                        <a:t>Artigos</a:t>
                      </a:r>
                      <a:endParaRPr lang="pt-BR" sz="3000" dirty="0">
                        <a:solidFill>
                          <a:schemeClr val="tx1"/>
                        </a:solidFill>
                        <a:effectLst/>
                        <a:latin typeface="Nyala" pitchFamily="2" charset="0"/>
                        <a:ea typeface="Times New Roman"/>
                        <a:cs typeface="Times New Roman"/>
                      </a:endParaRPr>
                    </a:p>
                  </a:txBody>
                  <a:tcPr marL="68580" marR="68580" marT="0" marB="0"/>
                </a:tc>
              </a:tr>
              <a:tr h="182880">
                <a:tc>
                  <a:txBody>
                    <a:bodyPr/>
                    <a:lstStyle/>
                    <a:p>
                      <a:pPr algn="ctr">
                        <a:spcAft>
                          <a:spcPts val="0"/>
                        </a:spcAft>
                      </a:pPr>
                      <a:r>
                        <a:rPr lang="pt-BR" sz="3000" dirty="0">
                          <a:solidFill>
                            <a:schemeClr val="tx1"/>
                          </a:solidFill>
                          <a:effectLst/>
                          <a:latin typeface="Nyala" pitchFamily="2" charset="0"/>
                        </a:rPr>
                        <a:t>A1</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dirty="0">
                          <a:effectLst/>
                          <a:latin typeface="Nyala" pitchFamily="2" charset="0"/>
                        </a:rPr>
                        <a:t>Boletim de Educação Matemática</a:t>
                      </a:r>
                      <a:endParaRPr lang="pt-BR" sz="300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0</a:t>
                      </a:r>
                      <a:endParaRPr lang="pt-BR" sz="3000">
                        <a:effectLst/>
                        <a:latin typeface="Nyala" pitchFamily="2" charset="0"/>
                        <a:ea typeface="Times New Roman"/>
                        <a:cs typeface="Times New Roman"/>
                      </a:endParaRPr>
                    </a:p>
                  </a:txBody>
                  <a:tcPr marL="68580" marR="68580" marT="0" marB="0"/>
                </a:tc>
              </a:tr>
              <a:tr h="199390">
                <a:tc>
                  <a:txBody>
                    <a:bodyPr/>
                    <a:lstStyle/>
                    <a:p>
                      <a:pPr algn="ctr">
                        <a:spcAft>
                          <a:spcPts val="0"/>
                        </a:spcAft>
                      </a:pPr>
                      <a:r>
                        <a:rPr lang="pt-BR" sz="3000" dirty="0">
                          <a:solidFill>
                            <a:schemeClr val="tx1"/>
                          </a:solidFill>
                          <a:effectLst/>
                          <a:latin typeface="Nyala" pitchFamily="2" charset="0"/>
                        </a:rPr>
                        <a:t>A1</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dirty="0">
                          <a:effectLst/>
                          <a:latin typeface="Nyala" pitchFamily="2" charset="0"/>
                        </a:rPr>
                        <a:t>Ciência e Educação</a:t>
                      </a:r>
                      <a:endParaRPr lang="pt-BR" sz="300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15</a:t>
                      </a:r>
                      <a:endParaRPr lang="pt-BR" sz="3000">
                        <a:effectLst/>
                        <a:latin typeface="Nyala" pitchFamily="2" charset="0"/>
                        <a:ea typeface="Times New Roman"/>
                        <a:cs typeface="Times New Roman"/>
                      </a:endParaRPr>
                    </a:p>
                  </a:txBody>
                  <a:tcPr marL="68580" marR="68580" marT="0" marB="0"/>
                </a:tc>
              </a:tr>
              <a:tr h="182880">
                <a:tc>
                  <a:txBody>
                    <a:bodyPr/>
                    <a:lstStyle/>
                    <a:p>
                      <a:pPr algn="ctr">
                        <a:spcAft>
                          <a:spcPts val="0"/>
                        </a:spcAft>
                      </a:pPr>
                      <a:r>
                        <a:rPr lang="pt-BR" sz="3000" dirty="0">
                          <a:solidFill>
                            <a:schemeClr val="tx1"/>
                          </a:solidFill>
                          <a:effectLst/>
                          <a:latin typeface="Nyala" pitchFamily="2" charset="0"/>
                        </a:rPr>
                        <a:t>A2</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dirty="0">
                          <a:effectLst/>
                          <a:latin typeface="Nyala" pitchFamily="2" charset="0"/>
                        </a:rPr>
                        <a:t>Investigações em Ensino de Ciências</a:t>
                      </a:r>
                      <a:endParaRPr lang="pt-BR" sz="300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2</a:t>
                      </a:r>
                      <a:endParaRPr lang="pt-BR" sz="3000">
                        <a:effectLst/>
                        <a:latin typeface="Nyala" pitchFamily="2" charset="0"/>
                        <a:ea typeface="Times New Roman"/>
                        <a:cs typeface="Times New Roman"/>
                      </a:endParaRPr>
                    </a:p>
                  </a:txBody>
                  <a:tcPr marL="68580" marR="68580" marT="0" marB="0"/>
                </a:tc>
              </a:tr>
              <a:tr h="182880">
                <a:tc>
                  <a:txBody>
                    <a:bodyPr/>
                    <a:lstStyle/>
                    <a:p>
                      <a:pPr algn="ctr">
                        <a:spcAft>
                          <a:spcPts val="0"/>
                        </a:spcAft>
                      </a:pPr>
                      <a:r>
                        <a:rPr lang="pt-BR" sz="3000" dirty="0">
                          <a:solidFill>
                            <a:schemeClr val="tx1"/>
                          </a:solidFill>
                          <a:effectLst/>
                          <a:latin typeface="Nyala" pitchFamily="2" charset="0"/>
                        </a:rPr>
                        <a:t>A2</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dirty="0">
                          <a:effectLst/>
                          <a:latin typeface="Nyala" pitchFamily="2" charset="0"/>
                        </a:rPr>
                        <a:t>Revista Brasileira de Pesquisa em Educação em Ciências</a:t>
                      </a:r>
                      <a:endParaRPr lang="pt-BR" sz="300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3</a:t>
                      </a:r>
                      <a:endParaRPr lang="pt-BR" sz="3000">
                        <a:effectLst/>
                        <a:latin typeface="Nyala" pitchFamily="2" charset="0"/>
                        <a:ea typeface="Times New Roman"/>
                        <a:cs typeface="Times New Roman"/>
                      </a:endParaRPr>
                    </a:p>
                  </a:txBody>
                  <a:tcPr marL="68580" marR="68580" marT="0" marB="0"/>
                </a:tc>
              </a:tr>
              <a:tr h="182880">
                <a:tc>
                  <a:txBody>
                    <a:bodyPr/>
                    <a:lstStyle/>
                    <a:p>
                      <a:pPr algn="ctr">
                        <a:spcAft>
                          <a:spcPts val="0"/>
                        </a:spcAft>
                      </a:pPr>
                      <a:r>
                        <a:rPr lang="pt-BR" sz="3000" dirty="0">
                          <a:solidFill>
                            <a:schemeClr val="tx1"/>
                          </a:solidFill>
                          <a:effectLst/>
                          <a:latin typeface="Nyala" pitchFamily="2" charset="0"/>
                        </a:rPr>
                        <a:t>A2</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a:effectLst/>
                          <a:latin typeface="Nyala" pitchFamily="2" charset="0"/>
                        </a:rPr>
                        <a:t>Centro de Estudo Educação e Sociedade</a:t>
                      </a:r>
                      <a:endParaRPr lang="pt-BR" sz="300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7</a:t>
                      </a:r>
                      <a:endParaRPr lang="pt-BR" sz="3000">
                        <a:effectLst/>
                        <a:latin typeface="Nyala" pitchFamily="2" charset="0"/>
                        <a:ea typeface="Times New Roman"/>
                        <a:cs typeface="Times New Roman"/>
                      </a:endParaRPr>
                    </a:p>
                  </a:txBody>
                  <a:tcPr marL="68580" marR="68580" marT="0" marB="0"/>
                </a:tc>
              </a:tr>
              <a:tr h="234315">
                <a:tc>
                  <a:txBody>
                    <a:bodyPr/>
                    <a:lstStyle/>
                    <a:p>
                      <a:pPr algn="ctr">
                        <a:spcAft>
                          <a:spcPts val="0"/>
                        </a:spcAft>
                      </a:pPr>
                      <a:r>
                        <a:rPr lang="pt-BR" sz="3000" dirty="0">
                          <a:solidFill>
                            <a:schemeClr val="tx1"/>
                          </a:solidFill>
                          <a:effectLst/>
                          <a:latin typeface="Nyala" pitchFamily="2" charset="0"/>
                        </a:rPr>
                        <a:t>A2</a:t>
                      </a:r>
                      <a:endParaRPr lang="pt-BR" sz="3000" dirty="0">
                        <a:solidFill>
                          <a:schemeClr val="tx1"/>
                        </a:solidFill>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a:effectLst/>
                          <a:latin typeface="Nyala" pitchFamily="2" charset="0"/>
                        </a:rPr>
                        <a:t>Ensaio Pesquisa em Educação em Ciências</a:t>
                      </a:r>
                      <a:endParaRPr lang="pt-BR" sz="300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2</a:t>
                      </a:r>
                      <a:endParaRPr lang="pt-BR" sz="3000">
                        <a:effectLst/>
                        <a:latin typeface="Nyala" pitchFamily="2" charset="0"/>
                        <a:ea typeface="Times New Roman"/>
                        <a:cs typeface="Times New Roman"/>
                      </a:endParaRPr>
                    </a:p>
                  </a:txBody>
                  <a:tcPr marL="68580" marR="68580" marT="0" marB="0"/>
                </a:tc>
              </a:tr>
              <a:tr h="182880">
                <a:tc>
                  <a:txBody>
                    <a:bodyPr/>
                    <a:lstStyle/>
                    <a:p>
                      <a:pPr algn="l"/>
                      <a:endParaRPr lang="pt-BR" sz="3000">
                        <a:effectLst/>
                        <a:latin typeface="Nyala" pitchFamily="2" charset="0"/>
                        <a:cs typeface="Times New Roman"/>
                      </a:endParaRPr>
                    </a:p>
                  </a:txBody>
                  <a:tcPr marL="68580" marR="68580" marT="0" marB="0"/>
                </a:tc>
                <a:tc>
                  <a:txBody>
                    <a:bodyPr/>
                    <a:lstStyle/>
                    <a:p>
                      <a:pPr algn="r">
                        <a:spcAft>
                          <a:spcPts val="0"/>
                        </a:spcAft>
                      </a:pPr>
                      <a:r>
                        <a:rPr lang="pt-BR" sz="3000" dirty="0">
                          <a:effectLst/>
                          <a:latin typeface="Nyala" pitchFamily="2" charset="0"/>
                        </a:rPr>
                        <a:t>Total</a:t>
                      </a:r>
                      <a:endParaRPr lang="pt-BR" sz="300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dirty="0">
                          <a:effectLst/>
                          <a:latin typeface="Nyala" pitchFamily="2" charset="0"/>
                        </a:rPr>
                        <a:t>29</a:t>
                      </a:r>
                      <a:endParaRPr lang="pt-BR" sz="3000" dirty="0">
                        <a:effectLst/>
                        <a:latin typeface="Nyala" pitchFamily="2" charset="0"/>
                        <a:ea typeface="Times New Roman"/>
                        <a:cs typeface="Times New Roman"/>
                      </a:endParaRPr>
                    </a:p>
                  </a:txBody>
                  <a:tcPr marL="68580" marR="68580" marT="0" marB="0"/>
                </a:tc>
              </a:tr>
            </a:tbl>
          </a:graphicData>
        </a:graphic>
      </p:graphicFrame>
      <p:sp>
        <p:nvSpPr>
          <p:cNvPr id="20" name="Rectangle 3"/>
          <p:cNvSpPr>
            <a:spLocks noChangeArrowheads="1"/>
          </p:cNvSpPr>
          <p:nvPr/>
        </p:nvSpPr>
        <p:spPr bwMode="auto">
          <a:xfrm>
            <a:off x="2016449" y="27147316"/>
            <a:ext cx="110892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04988" marR="0" lvl="0" indent="-1354138"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Nyala" pitchFamily="2" charset="0"/>
                <a:ea typeface="Calibri" pitchFamily="34" charset="0"/>
                <a:cs typeface="Arial" pitchFamily="34" charset="0"/>
              </a:rPr>
              <a:t>Tabela 1 – Periódicos brasileiros classificados nos estratos A1 e A2 no sistema </a:t>
            </a:r>
            <a:r>
              <a:rPr kumimoji="0" lang="pt-BR" sz="2400" b="1" i="0" u="none" strike="noStrike" cap="none" normalizeH="0" baseline="0" dirty="0" err="1" smtClean="0">
                <a:ln>
                  <a:noFill/>
                </a:ln>
                <a:solidFill>
                  <a:schemeClr val="tx1"/>
                </a:solidFill>
                <a:effectLst/>
                <a:latin typeface="Nyala" pitchFamily="2" charset="0"/>
                <a:ea typeface="Calibri" pitchFamily="34" charset="0"/>
                <a:cs typeface="Arial" pitchFamily="34" charset="0"/>
              </a:rPr>
              <a:t>Qualis</a:t>
            </a:r>
            <a:r>
              <a:rPr kumimoji="0" lang="pt-BR" sz="2400" b="1" i="0" u="none" strike="noStrike" cap="none" normalizeH="0" baseline="0" dirty="0" smtClean="0">
                <a:ln>
                  <a:noFill/>
                </a:ln>
                <a:solidFill>
                  <a:schemeClr val="tx1"/>
                </a:solidFill>
                <a:effectLst/>
                <a:latin typeface="Nyala" pitchFamily="2" charset="0"/>
                <a:ea typeface="Calibri" pitchFamily="34" charset="0"/>
                <a:cs typeface="Arial" pitchFamily="34" charset="0"/>
              </a:rPr>
              <a:t> da                           Área Ensino de Ciências e Matemática.</a:t>
            </a:r>
            <a:endParaRPr kumimoji="0" lang="pt-BR" sz="24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Nyala" pitchFamily="2" charset="0"/>
                <a:cs typeface="Arial" pitchFamily="34" charset="0"/>
              </a:rPr>
              <a:t>                                                                                                               </a:t>
            </a:r>
          </a:p>
        </p:txBody>
      </p:sp>
      <p:graphicFrame>
        <p:nvGraphicFramePr>
          <p:cNvPr id="25" name="Tabela 24"/>
          <p:cNvGraphicFramePr>
            <a:graphicFrameLocks noGrp="1"/>
          </p:cNvGraphicFramePr>
          <p:nvPr>
            <p:extLst>
              <p:ext uri="{D42A27DB-BD31-4B8C-83A1-F6EECF244321}">
                <p14:modId xmlns:p14="http://schemas.microsoft.com/office/powerpoint/2010/main" val="2173982819"/>
              </p:ext>
            </p:extLst>
          </p:nvPr>
        </p:nvGraphicFramePr>
        <p:xfrm>
          <a:off x="21242585" y="21437462"/>
          <a:ext cx="5760640" cy="4572000"/>
        </p:xfrm>
        <a:graphic>
          <a:graphicData uri="http://schemas.openxmlformats.org/drawingml/2006/table">
            <a:tbl>
              <a:tblPr firstRow="1" firstCol="1" bandRow="1">
                <a:tableStyleId>{69C7853C-536D-4A76-A0AE-DD22124D55A5}</a:tableStyleId>
              </a:tblPr>
              <a:tblGrid>
                <a:gridCol w="4583078"/>
                <a:gridCol w="1177562"/>
              </a:tblGrid>
              <a:tr h="261620">
                <a:tc>
                  <a:txBody>
                    <a:bodyPr/>
                    <a:lstStyle/>
                    <a:p>
                      <a:pPr algn="ctr">
                        <a:spcAft>
                          <a:spcPts val="0"/>
                        </a:spcAft>
                      </a:pPr>
                      <a:r>
                        <a:rPr lang="pt-BR" sz="3000" dirty="0">
                          <a:solidFill>
                            <a:schemeClr val="tx1"/>
                          </a:solidFill>
                          <a:effectLst/>
                          <a:latin typeface="Nyala" pitchFamily="2" charset="0"/>
                        </a:rPr>
                        <a:t>Categorias</a:t>
                      </a:r>
                      <a:endParaRPr lang="pt-BR" sz="3000" dirty="0">
                        <a:solidFill>
                          <a:schemeClr val="tx1"/>
                        </a:solidFill>
                        <a:effectLst/>
                        <a:latin typeface="Nyala" pitchFamily="2" charset="0"/>
                        <a:ea typeface="Calibri"/>
                        <a:cs typeface="Times New Roman"/>
                      </a:endParaRPr>
                    </a:p>
                  </a:txBody>
                  <a:tcPr marL="68580" marR="68580" marT="0" marB="0"/>
                </a:tc>
                <a:tc>
                  <a:txBody>
                    <a:bodyPr/>
                    <a:lstStyle/>
                    <a:p>
                      <a:pPr algn="ctr">
                        <a:spcAft>
                          <a:spcPts val="0"/>
                        </a:spcAft>
                      </a:pPr>
                      <a:r>
                        <a:rPr lang="pt-BR" sz="3000" dirty="0">
                          <a:solidFill>
                            <a:schemeClr val="tx1"/>
                          </a:solidFill>
                          <a:effectLst/>
                          <a:latin typeface="Nyala" pitchFamily="2" charset="0"/>
                        </a:rPr>
                        <a:t>Artigos (%)</a:t>
                      </a:r>
                      <a:endParaRPr lang="pt-BR" sz="3000" dirty="0">
                        <a:solidFill>
                          <a:schemeClr val="tx1"/>
                        </a:solidFill>
                        <a:effectLst/>
                        <a:latin typeface="Nyala" pitchFamily="2" charset="0"/>
                        <a:ea typeface="Calibri"/>
                        <a:cs typeface="Times New Roman"/>
                      </a:endParaRPr>
                    </a:p>
                  </a:txBody>
                  <a:tcPr marL="68580" marR="68580" marT="0" marB="0"/>
                </a:tc>
              </a:tr>
              <a:tr h="149860">
                <a:tc>
                  <a:txBody>
                    <a:bodyPr/>
                    <a:lstStyle/>
                    <a:p>
                      <a:pPr algn="ctr">
                        <a:spcAft>
                          <a:spcPts val="0"/>
                        </a:spcAft>
                      </a:pPr>
                      <a:r>
                        <a:rPr lang="pt-BR" sz="3000" b="0" dirty="0">
                          <a:effectLst/>
                          <a:latin typeface="Nyala" pitchFamily="2" charset="0"/>
                        </a:rPr>
                        <a:t>Concepção/Percepção/Representações Sociais</a:t>
                      </a:r>
                      <a:endParaRPr lang="pt-BR" sz="3000" b="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17,9</a:t>
                      </a:r>
                      <a:endParaRPr lang="pt-BR" sz="3000">
                        <a:effectLst/>
                        <a:latin typeface="Nyala" pitchFamily="2" charset="0"/>
                        <a:ea typeface="Times New Roman"/>
                        <a:cs typeface="Times New Roman"/>
                      </a:endParaRPr>
                    </a:p>
                  </a:txBody>
                  <a:tcPr marL="68580" marR="68580" marT="0" marB="0"/>
                </a:tc>
              </a:tr>
              <a:tr h="199390">
                <a:tc>
                  <a:txBody>
                    <a:bodyPr/>
                    <a:lstStyle/>
                    <a:p>
                      <a:pPr algn="ctr">
                        <a:spcAft>
                          <a:spcPts val="0"/>
                        </a:spcAft>
                      </a:pPr>
                      <a:r>
                        <a:rPr lang="pt-BR" sz="3000" b="0" dirty="0">
                          <a:effectLst/>
                          <a:latin typeface="Nyala" pitchFamily="2" charset="0"/>
                        </a:rPr>
                        <a:t>Projeto político pedagógico</a:t>
                      </a:r>
                      <a:endParaRPr lang="pt-BR" sz="3000" b="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10,7</a:t>
                      </a:r>
                      <a:endParaRPr lang="pt-BR" sz="3000">
                        <a:effectLst/>
                        <a:latin typeface="Nyala" pitchFamily="2" charset="0"/>
                        <a:ea typeface="Times New Roman"/>
                        <a:cs typeface="Times New Roman"/>
                      </a:endParaRPr>
                    </a:p>
                  </a:txBody>
                  <a:tcPr marL="68580" marR="68580" marT="0" marB="0"/>
                </a:tc>
              </a:tr>
              <a:tr h="199390">
                <a:tc>
                  <a:txBody>
                    <a:bodyPr/>
                    <a:lstStyle/>
                    <a:p>
                      <a:pPr algn="ctr">
                        <a:spcAft>
                          <a:spcPts val="0"/>
                        </a:spcAft>
                      </a:pPr>
                      <a:r>
                        <a:rPr lang="pt-BR" sz="3000" b="0" dirty="0">
                          <a:effectLst/>
                          <a:latin typeface="Nyala" pitchFamily="2" charset="0"/>
                        </a:rPr>
                        <a:t>Estado da Arte</a:t>
                      </a:r>
                      <a:endParaRPr lang="pt-BR" sz="3000" b="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a:effectLst/>
                          <a:latin typeface="Nyala" pitchFamily="2" charset="0"/>
                        </a:rPr>
                        <a:t>10,7</a:t>
                      </a:r>
                      <a:endParaRPr lang="pt-BR" sz="3000">
                        <a:effectLst/>
                        <a:latin typeface="Nyala" pitchFamily="2" charset="0"/>
                        <a:ea typeface="Times New Roman"/>
                        <a:cs typeface="Times New Roman"/>
                      </a:endParaRPr>
                    </a:p>
                  </a:txBody>
                  <a:tcPr marL="68580" marR="68580" marT="0" marB="0"/>
                </a:tc>
              </a:tr>
              <a:tr h="167005">
                <a:tc>
                  <a:txBody>
                    <a:bodyPr/>
                    <a:lstStyle/>
                    <a:p>
                      <a:pPr algn="ctr">
                        <a:spcAft>
                          <a:spcPts val="0"/>
                        </a:spcAft>
                      </a:pPr>
                      <a:r>
                        <a:rPr lang="pt-BR" sz="3000" b="0" dirty="0">
                          <a:effectLst/>
                          <a:latin typeface="Nyala" pitchFamily="2" charset="0"/>
                        </a:rPr>
                        <a:t>Políticas públicas</a:t>
                      </a:r>
                      <a:endParaRPr lang="pt-BR" sz="3000" b="0" dirty="0">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a:effectLst/>
                          <a:latin typeface="Nyala" pitchFamily="2" charset="0"/>
                        </a:rPr>
                        <a:t>7,1</a:t>
                      </a:r>
                      <a:endParaRPr lang="pt-BR" sz="3000">
                        <a:effectLst/>
                        <a:latin typeface="Nyala" pitchFamily="2" charset="0"/>
                        <a:ea typeface="Times New Roman"/>
                        <a:cs typeface="Times New Roman"/>
                      </a:endParaRPr>
                    </a:p>
                  </a:txBody>
                  <a:tcPr marL="68580" marR="68580" marT="0" marB="0"/>
                </a:tc>
              </a:tr>
              <a:tr h="148590">
                <a:tc>
                  <a:txBody>
                    <a:bodyPr/>
                    <a:lstStyle/>
                    <a:p>
                      <a:pPr algn="ctr">
                        <a:spcAft>
                          <a:spcPts val="0"/>
                        </a:spcAft>
                      </a:pPr>
                      <a:r>
                        <a:rPr lang="pt-BR" sz="3000" b="0" dirty="0">
                          <a:effectLst/>
                          <a:latin typeface="Nyala" pitchFamily="2" charset="0"/>
                        </a:rPr>
                        <a:t>Bases Epistemológicas</a:t>
                      </a:r>
                      <a:endParaRPr lang="pt-BR" sz="3000" b="0" dirty="0">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a:effectLst/>
                          <a:latin typeface="Nyala" pitchFamily="2" charset="0"/>
                        </a:rPr>
                        <a:t>17,9</a:t>
                      </a:r>
                      <a:endParaRPr lang="pt-BR" sz="3000">
                        <a:effectLst/>
                        <a:latin typeface="Nyala" pitchFamily="2" charset="0"/>
                        <a:ea typeface="Times New Roman"/>
                        <a:cs typeface="Times New Roman"/>
                      </a:endParaRPr>
                    </a:p>
                  </a:txBody>
                  <a:tcPr marL="68580" marR="68580" marT="0" marB="0"/>
                </a:tc>
              </a:tr>
              <a:tr h="148590">
                <a:tc>
                  <a:txBody>
                    <a:bodyPr/>
                    <a:lstStyle/>
                    <a:p>
                      <a:pPr algn="ctr">
                        <a:spcAft>
                          <a:spcPts val="0"/>
                        </a:spcAft>
                      </a:pPr>
                      <a:r>
                        <a:rPr lang="pt-BR" sz="3000" b="0" dirty="0">
                          <a:effectLst/>
                          <a:latin typeface="Nyala" pitchFamily="2" charset="0"/>
                        </a:rPr>
                        <a:t>Relato de Experiências</a:t>
                      </a:r>
                      <a:endParaRPr lang="pt-BR" sz="3000" b="0" dirty="0">
                        <a:effectLst/>
                        <a:latin typeface="Nyala" pitchFamily="2" charset="0"/>
                        <a:ea typeface="Times New Roman"/>
                        <a:cs typeface="Times New Roman"/>
                      </a:endParaRPr>
                    </a:p>
                  </a:txBody>
                  <a:tcPr marL="68580" marR="68580" marT="0" marB="0"/>
                </a:tc>
                <a:tc>
                  <a:txBody>
                    <a:bodyPr/>
                    <a:lstStyle/>
                    <a:p>
                      <a:pPr algn="ctr">
                        <a:spcAft>
                          <a:spcPts val="0"/>
                        </a:spcAft>
                      </a:pPr>
                      <a:r>
                        <a:rPr lang="pt-BR" sz="3000">
                          <a:effectLst/>
                          <a:latin typeface="Nyala" pitchFamily="2" charset="0"/>
                        </a:rPr>
                        <a:t>32,1</a:t>
                      </a:r>
                      <a:endParaRPr lang="pt-BR" sz="3000">
                        <a:effectLst/>
                        <a:latin typeface="Nyala" pitchFamily="2" charset="0"/>
                        <a:ea typeface="Times New Roman"/>
                        <a:cs typeface="Times New Roman"/>
                      </a:endParaRPr>
                    </a:p>
                  </a:txBody>
                  <a:tcPr marL="68580" marR="68580" marT="0" marB="0"/>
                </a:tc>
              </a:tr>
              <a:tr h="234315">
                <a:tc>
                  <a:txBody>
                    <a:bodyPr/>
                    <a:lstStyle/>
                    <a:p>
                      <a:pPr algn="ctr">
                        <a:spcAft>
                          <a:spcPts val="0"/>
                        </a:spcAft>
                      </a:pPr>
                      <a:r>
                        <a:rPr lang="pt-BR" sz="3000" b="0" dirty="0">
                          <a:effectLst/>
                          <a:latin typeface="Nyala" pitchFamily="2" charset="0"/>
                        </a:rPr>
                        <a:t>Formação de conceito</a:t>
                      </a:r>
                      <a:endParaRPr lang="pt-BR" sz="3000" b="0" dirty="0">
                        <a:effectLst/>
                        <a:latin typeface="Nyala" pitchFamily="2" charset="0"/>
                        <a:ea typeface="Calibri"/>
                        <a:cs typeface="Times New Roman"/>
                      </a:endParaRPr>
                    </a:p>
                  </a:txBody>
                  <a:tcPr marL="68580" marR="68580" marT="0" marB="0"/>
                </a:tc>
                <a:tc>
                  <a:txBody>
                    <a:bodyPr/>
                    <a:lstStyle/>
                    <a:p>
                      <a:pPr algn="ctr">
                        <a:spcAft>
                          <a:spcPts val="0"/>
                        </a:spcAft>
                      </a:pPr>
                      <a:r>
                        <a:rPr lang="pt-BR" sz="3000" dirty="0">
                          <a:effectLst/>
                          <a:latin typeface="Nyala" pitchFamily="2" charset="0"/>
                        </a:rPr>
                        <a:t>3,6</a:t>
                      </a:r>
                      <a:endParaRPr lang="pt-BR" sz="3000" dirty="0">
                        <a:effectLst/>
                        <a:latin typeface="Nyala" pitchFamily="2" charset="0"/>
                        <a:ea typeface="Times New Roman"/>
                        <a:cs typeface="Times New Roman"/>
                      </a:endParaRPr>
                    </a:p>
                  </a:txBody>
                  <a:tcPr marL="68580" marR="68580" marT="0" marB="0"/>
                </a:tc>
              </a:tr>
            </a:tbl>
          </a:graphicData>
        </a:graphic>
      </p:graphicFrame>
      <p:sp>
        <p:nvSpPr>
          <p:cNvPr id="30" name="Rectangle 6"/>
          <p:cNvSpPr>
            <a:spLocks noChangeArrowheads="1"/>
          </p:cNvSpPr>
          <p:nvPr/>
        </p:nvSpPr>
        <p:spPr bwMode="auto">
          <a:xfrm>
            <a:off x="16050325" y="31747533"/>
            <a:ext cx="15053925" cy="6555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pt-BR" sz="3000" b="1"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CONSIDERAÇÕES FINAIS</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O sistema </a:t>
            </a:r>
            <a:r>
              <a:rPr kumimoji="0" lang="pt-BR" sz="3000" b="0" i="0" u="none" strike="noStrike" cap="none" normalizeH="0" baseline="0" dirty="0" err="1" smtClean="0">
                <a:ln>
                  <a:noFill/>
                </a:ln>
                <a:solidFill>
                  <a:schemeClr val="tx1"/>
                </a:solidFill>
                <a:effectLst/>
                <a:latin typeface="Nyala" pitchFamily="2" charset="0"/>
                <a:ea typeface="Times New Roman" pitchFamily="18" charset="0"/>
                <a:cs typeface="Arial" pitchFamily="34" charset="0"/>
              </a:rPr>
              <a:t>Qualis</a:t>
            </a:r>
            <a:r>
              <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 de avaliação de periódicos é sempre alvo de muitas críticas devido a metodologia adotada para atribuir qualidade aos periódicos, no entanto é preciso ressaltar que se trata de um importante mecanismo de avaliação de qualidade de nosso país de inegável referência para os pesquisadores brasileiros. El-</a:t>
            </a:r>
            <a:r>
              <a:rPr kumimoji="0" lang="pt-BR" sz="3000" b="0" i="0" u="none" strike="noStrike" cap="none" normalizeH="0" baseline="0" dirty="0" err="1" smtClean="0">
                <a:ln>
                  <a:noFill/>
                </a:ln>
                <a:solidFill>
                  <a:schemeClr val="tx1"/>
                </a:solidFill>
                <a:effectLst/>
                <a:latin typeface="Nyala" pitchFamily="2" charset="0"/>
                <a:ea typeface="Times New Roman" pitchFamily="18" charset="0"/>
                <a:cs typeface="Arial" pitchFamily="34" charset="0"/>
              </a:rPr>
              <a:t>Hani</a:t>
            </a:r>
            <a:r>
              <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 Salles e Freire Jr. (2008), alertam para as peculiaridades que cada área possui, sendo assim os critérios de qualidade para cada área necessitam de um tratamento característico. </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É imprescindível abandonar as chamada práticas ingênuas de EA, sem fundamento científico baseado apenas no senso comum divulgado largamente pela mídia, e adotar uma postura que valorize o método e o rigor característico dos trabalhos científicos.</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pt-BR" sz="3000" b="0" i="0" u="none" strike="noStrike" cap="none" normalizeH="0" baseline="0" dirty="0" smtClean="0">
                <a:ln>
                  <a:noFill/>
                </a:ln>
                <a:solidFill>
                  <a:schemeClr val="tx1"/>
                </a:solidFill>
                <a:effectLst/>
                <a:latin typeface="Nyala" pitchFamily="2" charset="0"/>
                <a:ea typeface="Times New Roman" pitchFamily="18" charset="0"/>
                <a:cs typeface="Arial" pitchFamily="34" charset="0"/>
              </a:rPr>
              <a:t>As lacunas que apontamos em nosso trabalho sugerem um novo momento em que nos encontramos, onde urge a necessidade do estabelecimento de base epistemológicas nas quais a Pesquisa em Educação Ambiental possa obter um maior de espaço nas publicações científicas. </a:t>
            </a:r>
            <a:endParaRPr kumimoji="0" lang="pt-BR" sz="3000" b="0" i="0" u="none" strike="noStrike" cap="none" normalizeH="0" baseline="0" dirty="0" smtClean="0">
              <a:ln>
                <a:noFill/>
              </a:ln>
              <a:solidFill>
                <a:schemeClr val="tx1"/>
              </a:solidFill>
              <a:effectLst/>
              <a:latin typeface="Nyala" pitchFamily="2"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pt-BR" sz="3000" b="1" i="0" u="none" strike="noStrike" cap="none" normalizeH="0" baseline="0" dirty="0" smtClean="0">
              <a:ln>
                <a:noFill/>
              </a:ln>
              <a:solidFill>
                <a:schemeClr val="tx1"/>
              </a:solidFill>
              <a:effectLst/>
              <a:latin typeface="Nyala" pitchFamily="2" charset="0"/>
              <a:ea typeface="Times New Roman" pitchFamily="18" charset="0"/>
              <a:cs typeface="Arial" pitchFamily="34" charset="0"/>
            </a:endParaRPr>
          </a:p>
        </p:txBody>
      </p:sp>
      <p:sp>
        <p:nvSpPr>
          <p:cNvPr id="1024" name="CaixaDeTexto 1023"/>
          <p:cNvSpPr txBox="1"/>
          <p:nvPr/>
        </p:nvSpPr>
        <p:spPr>
          <a:xfrm>
            <a:off x="15893280" y="38303174"/>
            <a:ext cx="15368016" cy="3785652"/>
          </a:xfrm>
          <a:prstGeom prst="rect">
            <a:avLst/>
          </a:prstGeom>
          <a:noFill/>
        </p:spPr>
        <p:txBody>
          <a:bodyPr wrap="square" rtlCol="0">
            <a:spAutoFit/>
          </a:bodyPr>
          <a:lstStyle/>
          <a:p>
            <a:pPr lvl="0" indent="450850" algn="ctr" defTabSz="914400" eaLnBrk="0" fontAlgn="base" hangingPunct="0">
              <a:spcBef>
                <a:spcPct val="0"/>
              </a:spcBef>
              <a:spcAft>
                <a:spcPct val="0"/>
              </a:spcAft>
            </a:pPr>
            <a:r>
              <a:rPr lang="pt-BR" sz="3000" b="1" dirty="0">
                <a:solidFill>
                  <a:prstClr val="black"/>
                </a:solidFill>
                <a:latin typeface="Nyala" pitchFamily="2" charset="0"/>
                <a:ea typeface="Times New Roman" pitchFamily="18" charset="0"/>
                <a:cs typeface="Arial" pitchFamily="34" charset="0"/>
              </a:rPr>
              <a:t>REFERÊNCIAS BIBLIOGRÁFICAS</a:t>
            </a:r>
            <a:endParaRPr lang="pt-BR" sz="30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Times New Roman" pitchFamily="18" charset="0"/>
                <a:cs typeface="Arial" pitchFamily="34" charset="0"/>
              </a:rPr>
              <a:t>CAPES </a:t>
            </a:r>
            <a:r>
              <a:rPr lang="pt-BR" sz="1400" dirty="0">
                <a:solidFill>
                  <a:prstClr val="black"/>
                </a:solidFill>
                <a:latin typeface="Nyala" pitchFamily="2" charset="0"/>
                <a:ea typeface="Times New Roman" pitchFamily="18" charset="0"/>
                <a:cs typeface="Arial" pitchFamily="34" charset="0"/>
                <a:hlinkClick r:id="rId5"/>
              </a:rPr>
              <a:t>http://www.capes.gov.br/avaliacao/qualis</a:t>
            </a:r>
            <a:r>
              <a:rPr lang="pt-BR" sz="1400" dirty="0">
                <a:solidFill>
                  <a:prstClr val="black"/>
                </a:solidFill>
                <a:latin typeface="Nyala" pitchFamily="2" charset="0"/>
                <a:ea typeface="Times New Roman" pitchFamily="18" charset="0"/>
                <a:cs typeface="Arial" pitchFamily="34" charset="0"/>
              </a:rPr>
              <a:t> - acessada em maio de 2011.</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Times New Roman" pitchFamily="18" charset="0"/>
                <a:cs typeface="Arial" pitchFamily="34" charset="0"/>
              </a:rPr>
              <a:t>_______  </a:t>
            </a:r>
            <a:r>
              <a:rPr lang="pt-BR" sz="1400" dirty="0">
                <a:solidFill>
                  <a:prstClr val="black"/>
                </a:solidFill>
                <a:latin typeface="Nyala" pitchFamily="2" charset="0"/>
                <a:ea typeface="Times New Roman" pitchFamily="18" charset="0"/>
                <a:cs typeface="Arial" pitchFamily="34" charset="0"/>
                <a:hlinkClick r:id="rId6"/>
              </a:rPr>
              <a:t>http://www.prp.ueg.br/06v1/conteudo/home/qualis.php</a:t>
            </a:r>
            <a:r>
              <a:rPr lang="pt-BR" sz="1400" dirty="0">
                <a:solidFill>
                  <a:prstClr val="black"/>
                </a:solidFill>
                <a:latin typeface="Nyala" pitchFamily="2" charset="0"/>
                <a:ea typeface="Times New Roman" pitchFamily="18" charset="0"/>
                <a:cs typeface="Arial" pitchFamily="34" charset="0"/>
              </a:rPr>
              <a:t> - acessada em maio de 2011</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CARVALHO, I.C.M.; GRÜN, M.; AVANZI, M.R. </a:t>
            </a:r>
            <a:r>
              <a:rPr lang="pt-BR" sz="1400" b="1" dirty="0">
                <a:solidFill>
                  <a:prstClr val="black"/>
                </a:solidFill>
                <a:latin typeface="Nyala" pitchFamily="2" charset="0"/>
                <a:ea typeface="Calibri" pitchFamily="34" charset="0"/>
                <a:cs typeface="Arial" pitchFamily="34" charset="0"/>
              </a:rPr>
              <a:t>Paisagens da Compreensão: Contribuições da Hermenêutica e da Fenomenologia para uma Epistemologia da Educação Ambiental</a:t>
            </a:r>
            <a:r>
              <a:rPr lang="pt-BR" sz="1400" dirty="0">
                <a:solidFill>
                  <a:prstClr val="black"/>
                </a:solidFill>
                <a:latin typeface="Nyala" pitchFamily="2" charset="0"/>
                <a:ea typeface="Calibri" pitchFamily="34" charset="0"/>
                <a:cs typeface="Arial" pitchFamily="34" charset="0"/>
              </a:rPr>
              <a:t>. Caderno Cedes, Campinas, vol. 29, n. 77, p. 99-115, 2009. </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srgbClr val="000000"/>
                </a:solidFill>
                <a:latin typeface="Nyala" pitchFamily="2" charset="0"/>
                <a:ea typeface="Calibri" pitchFamily="34" charset="0"/>
                <a:cs typeface="Arial" pitchFamily="34" charset="0"/>
              </a:rPr>
              <a:t>CARVALHO, Luiz Marcelo; TOMAZELLO, Maria Guiomar Carneiro; OLIVEIRA, Haydée Torres de. </a:t>
            </a:r>
            <a:r>
              <a:rPr lang="pt-BR" sz="1400" b="1" dirty="0">
                <a:solidFill>
                  <a:srgbClr val="000000"/>
                </a:solidFill>
                <a:latin typeface="Nyala" pitchFamily="2" charset="0"/>
                <a:ea typeface="Calibri" pitchFamily="34" charset="0"/>
                <a:cs typeface="Arial" pitchFamily="34" charset="0"/>
              </a:rPr>
              <a:t>Pesquisa em Educação Ambiental: panorama da produção brasileira e alguns de seus dilemas. </a:t>
            </a:r>
            <a:r>
              <a:rPr lang="pt-BR" sz="1400" dirty="0">
                <a:solidFill>
                  <a:srgbClr val="000000"/>
                </a:solidFill>
                <a:latin typeface="Nyala" pitchFamily="2" charset="0"/>
                <a:ea typeface="Calibri" pitchFamily="34" charset="0"/>
                <a:cs typeface="Arial" pitchFamily="34" charset="0"/>
              </a:rPr>
              <a:t>Cad. CEDES, Campinas, p. 13-27, 2009.</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srgbClr val="000000"/>
                </a:solidFill>
                <a:latin typeface="Nyala" pitchFamily="2" charset="0"/>
                <a:ea typeface="Calibri" pitchFamily="34" charset="0"/>
                <a:cs typeface="Arial" pitchFamily="34" charset="0"/>
              </a:rPr>
              <a:t>CERATI, T.M.; LAZARINI, R.A.M. </a:t>
            </a:r>
            <a:r>
              <a:rPr lang="pt-BR" sz="1400" b="1" dirty="0">
                <a:solidFill>
                  <a:srgbClr val="000000"/>
                </a:solidFill>
                <a:latin typeface="Nyala" pitchFamily="2" charset="0"/>
                <a:ea typeface="Calibri" pitchFamily="34" charset="0"/>
                <a:cs typeface="Arial" pitchFamily="34" charset="0"/>
              </a:rPr>
              <a:t>A pesquisa-ação em educação ambiental: uma experiência no entorno de uma unidade de conservação urbana</a:t>
            </a:r>
            <a:r>
              <a:rPr lang="pt-BR" sz="1400" dirty="0">
                <a:solidFill>
                  <a:srgbClr val="000000"/>
                </a:solidFill>
                <a:latin typeface="Nyala" pitchFamily="2" charset="0"/>
                <a:ea typeface="Calibri" pitchFamily="34" charset="0"/>
                <a:cs typeface="Arial" pitchFamily="34" charset="0"/>
              </a:rPr>
              <a:t>.</a:t>
            </a:r>
            <a:r>
              <a:rPr lang="pt-BR" sz="1400" b="1" dirty="0">
                <a:solidFill>
                  <a:srgbClr val="000000"/>
                </a:solidFill>
                <a:latin typeface="Nyala" pitchFamily="2" charset="0"/>
                <a:ea typeface="Calibri" pitchFamily="34" charset="0"/>
                <a:cs typeface="Arial" pitchFamily="34" charset="0"/>
              </a:rPr>
              <a:t> Ciênc. educ. (Bauru)</a:t>
            </a:r>
            <a:r>
              <a:rPr lang="pt-BR" sz="1400" dirty="0">
                <a:solidFill>
                  <a:srgbClr val="000000"/>
                </a:solidFill>
                <a:latin typeface="Nyala" pitchFamily="2" charset="0"/>
                <a:ea typeface="Calibri" pitchFamily="34" charset="0"/>
                <a:cs typeface="Arial" pitchFamily="34" charset="0"/>
              </a:rPr>
              <a:t>,  Bauru,  v. 15,  n. 2,   2009 . </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EL-HANI, C. N; SALLES, J. C. e FREIRE, O. Jr. </a:t>
            </a:r>
            <a:r>
              <a:rPr lang="pt-BR" sz="1400" b="1" dirty="0">
                <a:solidFill>
                  <a:prstClr val="black"/>
                </a:solidFill>
                <a:latin typeface="Nyala" pitchFamily="2" charset="0"/>
                <a:ea typeface="Calibri" pitchFamily="34" charset="0"/>
                <a:cs typeface="Arial" pitchFamily="34" charset="0"/>
              </a:rPr>
              <a:t>Para avaliar a qualidade da pesquisa, basta usar indexação, índices de impacto, índices de citação?</a:t>
            </a:r>
            <a:r>
              <a:rPr lang="pt-BR" sz="1400" dirty="0">
                <a:solidFill>
                  <a:prstClr val="black"/>
                </a:solidFill>
                <a:latin typeface="Nyala" pitchFamily="2" charset="0"/>
                <a:ea typeface="Calibri" pitchFamily="34" charset="0"/>
                <a:cs typeface="Arial" pitchFamily="34" charset="0"/>
              </a:rPr>
              <a:t> Jornal da Ciência, SBPC, 2008. Disponível em: </a:t>
            </a:r>
            <a:r>
              <a:rPr lang="pt-BR" sz="1400" dirty="0">
                <a:solidFill>
                  <a:prstClr val="black"/>
                </a:solidFill>
                <a:latin typeface="Nyala" pitchFamily="2" charset="0"/>
                <a:ea typeface="Calibri" pitchFamily="34" charset="0"/>
                <a:cs typeface="Arial" pitchFamily="34" charset="0"/>
                <a:hlinkClick r:id="rId7"/>
              </a:rPr>
              <a:t>http://www.jornaldaciencia.org.br/Detalhe.jsp?id=58083</a:t>
            </a:r>
            <a:r>
              <a:rPr lang="pt-BR" sz="1400" dirty="0">
                <a:solidFill>
                  <a:prstClr val="black"/>
                </a:solidFill>
                <a:latin typeface="Nyala" pitchFamily="2" charset="0"/>
                <a:ea typeface="Calibri" pitchFamily="34" charset="0"/>
                <a:cs typeface="Arial" pitchFamily="34" charset="0"/>
              </a:rPr>
              <a:t> Acessado em 30 de julho de 2012.</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GRANDINO, D.R.; TOMAZELLO, M.G.C. </a:t>
            </a:r>
            <a:r>
              <a:rPr lang="pt-BR" sz="1400" b="1" dirty="0">
                <a:solidFill>
                  <a:prstClr val="black"/>
                </a:solidFill>
                <a:latin typeface="Nyala" pitchFamily="2" charset="0"/>
                <a:ea typeface="Calibri" pitchFamily="34" charset="0"/>
                <a:cs typeface="Arial" pitchFamily="34" charset="0"/>
              </a:rPr>
              <a:t>A pesquisa em educação ambiental no Brasil: período 2002-2005</a:t>
            </a:r>
            <a:r>
              <a:rPr lang="pt-BR" sz="1400" i="1" dirty="0">
                <a:solidFill>
                  <a:prstClr val="black"/>
                </a:solidFill>
                <a:latin typeface="Nyala" pitchFamily="2" charset="0"/>
                <a:ea typeface="Calibri" pitchFamily="34" charset="0"/>
                <a:cs typeface="Arial" pitchFamily="34" charset="0"/>
              </a:rPr>
              <a:t>.</a:t>
            </a:r>
            <a:r>
              <a:rPr lang="pt-BR" sz="1400" dirty="0">
                <a:solidFill>
                  <a:prstClr val="black"/>
                </a:solidFill>
                <a:latin typeface="Nyala" pitchFamily="2" charset="0"/>
                <a:ea typeface="Calibri" pitchFamily="34" charset="0"/>
                <a:cs typeface="Arial" pitchFamily="34" charset="0"/>
              </a:rPr>
              <a:t> Piracicaba: UNIMEP, 2007. (Relatório científico de pesquisa/iniciação científica).</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JACON, Maria do Carmo Moreira.</a:t>
            </a:r>
            <a:r>
              <a:rPr lang="pt-BR" sz="1400" b="1" i="1" dirty="0">
                <a:solidFill>
                  <a:prstClr val="black"/>
                </a:solidFill>
                <a:latin typeface="Nyala" pitchFamily="2" charset="0"/>
                <a:ea typeface="Calibri" pitchFamily="34" charset="0"/>
                <a:cs typeface="Arial" pitchFamily="34" charset="0"/>
              </a:rPr>
              <a:t> </a:t>
            </a:r>
            <a:r>
              <a:rPr lang="pt-BR" sz="1400" b="1" dirty="0">
                <a:solidFill>
                  <a:prstClr val="black"/>
                </a:solidFill>
                <a:latin typeface="Nyala" pitchFamily="2" charset="0"/>
                <a:ea typeface="Calibri" pitchFamily="34" charset="0"/>
                <a:cs typeface="Arial" pitchFamily="34" charset="0"/>
              </a:rPr>
              <a:t>Base </a:t>
            </a:r>
            <a:r>
              <a:rPr lang="pt-BR" sz="1400" b="1" dirty="0" err="1">
                <a:solidFill>
                  <a:prstClr val="black"/>
                </a:solidFill>
                <a:latin typeface="Nyala" pitchFamily="2" charset="0"/>
                <a:ea typeface="Calibri" pitchFamily="34" charset="0"/>
                <a:cs typeface="Arial" pitchFamily="34" charset="0"/>
              </a:rPr>
              <a:t>Qualis</a:t>
            </a:r>
            <a:r>
              <a:rPr lang="pt-BR" sz="1400" b="1" dirty="0">
                <a:solidFill>
                  <a:prstClr val="black"/>
                </a:solidFill>
                <a:latin typeface="Nyala" pitchFamily="2" charset="0"/>
                <a:ea typeface="Calibri" pitchFamily="34" charset="0"/>
                <a:cs typeface="Arial" pitchFamily="34" charset="0"/>
              </a:rPr>
              <a:t>: uso e qualidade dos periódicos no Programa de Pós-Graduação em Psicologia da Pontifícia Universidade Católica de Campinas (1997-2002).</a:t>
            </a:r>
            <a:r>
              <a:rPr lang="pt-BR" sz="1400" dirty="0">
                <a:solidFill>
                  <a:prstClr val="black"/>
                </a:solidFill>
                <a:latin typeface="Nyala" pitchFamily="2" charset="0"/>
                <a:ea typeface="Calibri" pitchFamily="34" charset="0"/>
                <a:cs typeface="Arial" pitchFamily="34" charset="0"/>
              </a:rPr>
              <a:t> 171f. Dissertação (Mestrado em Ciência da Informação) – Mestrado em Ciência da Informação, Pontifícia Universidade Católica de Campinas, Campinas, 2006.</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hlinkClick r:id="rId8"/>
              </a:rPr>
              <a:t>JANKE, N.</a:t>
            </a:r>
            <a:r>
              <a:rPr lang="pt-BR" sz="1400" dirty="0">
                <a:solidFill>
                  <a:prstClr val="black"/>
                </a:solidFill>
                <a:latin typeface="Nyala" pitchFamily="2" charset="0"/>
                <a:ea typeface="Calibri" pitchFamily="34" charset="0"/>
                <a:cs typeface="Arial" pitchFamily="34" charset="0"/>
              </a:rPr>
              <a:t>;</a:t>
            </a:r>
            <a:r>
              <a:rPr lang="pt-BR" sz="1400" dirty="0">
                <a:solidFill>
                  <a:prstClr val="black"/>
                </a:solidFill>
                <a:latin typeface="Nyala" pitchFamily="2" charset="0"/>
                <a:ea typeface="Calibri" pitchFamily="34" charset="0"/>
                <a:cs typeface="Arial" pitchFamily="34" charset="0"/>
                <a:hlinkClick r:id="rId9"/>
              </a:rPr>
              <a:t>TOZONI-REIS, M.F.C.</a:t>
            </a:r>
            <a:r>
              <a:rPr lang="pt-BR" sz="1400" dirty="0">
                <a:solidFill>
                  <a:srgbClr val="000000"/>
                </a:solidFill>
                <a:latin typeface="Nyala" pitchFamily="2" charset="0"/>
                <a:ea typeface="Calibri" pitchFamily="34" charset="0"/>
                <a:cs typeface="Arial" pitchFamily="34" charset="0"/>
              </a:rPr>
              <a:t> </a:t>
            </a:r>
            <a:r>
              <a:rPr lang="pt-BR" sz="1400" b="1" dirty="0">
                <a:solidFill>
                  <a:srgbClr val="000000"/>
                </a:solidFill>
                <a:latin typeface="Nyala" pitchFamily="2" charset="0"/>
                <a:ea typeface="Calibri" pitchFamily="34" charset="0"/>
                <a:cs typeface="Arial" pitchFamily="34" charset="0"/>
              </a:rPr>
              <a:t>Produção coletiva de conhecimentos sobre qualidade de vida</a:t>
            </a:r>
            <a:r>
              <a:rPr lang="pt-BR" sz="1400" dirty="0">
                <a:solidFill>
                  <a:srgbClr val="000000"/>
                </a:solidFill>
                <a:latin typeface="Nyala" pitchFamily="2" charset="0"/>
                <a:ea typeface="Calibri" pitchFamily="34" charset="0"/>
                <a:cs typeface="Arial" pitchFamily="34" charset="0"/>
              </a:rPr>
              <a:t>: </a:t>
            </a:r>
            <a:r>
              <a:rPr lang="pt-BR" sz="1400" b="1" dirty="0">
                <a:solidFill>
                  <a:srgbClr val="000000"/>
                </a:solidFill>
                <a:latin typeface="Nyala" pitchFamily="2" charset="0"/>
                <a:ea typeface="Calibri" pitchFamily="34" charset="0"/>
                <a:cs typeface="Arial" pitchFamily="34" charset="0"/>
              </a:rPr>
              <a:t>por uma educação ambiental participativa e emancipatória</a:t>
            </a:r>
            <a:r>
              <a:rPr lang="pt-BR" sz="1400" dirty="0">
                <a:solidFill>
                  <a:srgbClr val="000000"/>
                </a:solidFill>
                <a:latin typeface="Nyala" pitchFamily="2" charset="0"/>
                <a:ea typeface="Calibri" pitchFamily="34" charset="0"/>
                <a:cs typeface="Arial" pitchFamily="34" charset="0"/>
              </a:rPr>
              <a:t>.</a:t>
            </a:r>
            <a:r>
              <a:rPr lang="pt-BR" sz="1400" i="1" dirty="0">
                <a:solidFill>
                  <a:srgbClr val="000000"/>
                </a:solidFill>
                <a:latin typeface="Nyala" pitchFamily="2" charset="0"/>
                <a:ea typeface="Calibri" pitchFamily="34" charset="0"/>
                <a:cs typeface="Arial" pitchFamily="34" charset="0"/>
              </a:rPr>
              <a:t> Ciênc. educ. (Bauru)</a:t>
            </a:r>
            <a:r>
              <a:rPr lang="pt-BR" sz="1400" dirty="0">
                <a:solidFill>
                  <a:srgbClr val="000000"/>
                </a:solidFill>
                <a:latin typeface="Nyala" pitchFamily="2" charset="0"/>
                <a:ea typeface="Calibri" pitchFamily="34" charset="0"/>
                <a:cs typeface="Arial" pitchFamily="34" charset="0"/>
              </a:rPr>
              <a:t>, Bauru, vol.14, n.1, pp. 147-157, 2008.</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LORENZETTI, L., DELIZOICOV, D. </a:t>
            </a:r>
            <a:r>
              <a:rPr lang="pt-BR" sz="1400" b="1" dirty="0">
                <a:solidFill>
                  <a:prstClr val="black"/>
                </a:solidFill>
                <a:latin typeface="Nyala" pitchFamily="2" charset="0"/>
                <a:ea typeface="Calibri" pitchFamily="34" charset="0"/>
                <a:cs typeface="Arial" pitchFamily="34" charset="0"/>
              </a:rPr>
              <a:t>Educação Ambiental: um olhar sobre dissertações e teses.</a:t>
            </a:r>
            <a:r>
              <a:rPr lang="pt-BR" sz="1400" dirty="0">
                <a:solidFill>
                  <a:prstClr val="black"/>
                </a:solidFill>
                <a:latin typeface="Nyala" pitchFamily="2" charset="0"/>
                <a:ea typeface="Calibri" pitchFamily="34" charset="0"/>
                <a:cs typeface="Arial" pitchFamily="34" charset="0"/>
              </a:rPr>
              <a:t> Revista Brasileira de Pesquisa em Educação em Ciências, v. 6, n.2, 2006.</a:t>
            </a:r>
            <a:endParaRPr lang="pt-BR" sz="1400" dirty="0">
              <a:solidFill>
                <a:prstClr val="black"/>
              </a:solidFill>
              <a:latin typeface="Nyala" pitchFamily="2" charset="0"/>
              <a:cs typeface="Arial" pitchFamily="34" charset="0"/>
            </a:endParaRPr>
          </a:p>
          <a:p>
            <a:pPr lvl="0" indent="450850" algn="just" defTabSz="914400" eaLnBrk="0" fontAlgn="base" hangingPunct="0">
              <a:spcBef>
                <a:spcPct val="0"/>
              </a:spcBef>
              <a:spcAft>
                <a:spcPct val="0"/>
              </a:spcAft>
            </a:pPr>
            <a:r>
              <a:rPr lang="pt-BR" sz="1400" dirty="0">
                <a:solidFill>
                  <a:prstClr val="black"/>
                </a:solidFill>
                <a:latin typeface="Nyala" pitchFamily="2" charset="0"/>
                <a:ea typeface="Calibri" pitchFamily="34" charset="0"/>
                <a:cs typeface="Arial" pitchFamily="34" charset="0"/>
              </a:rPr>
              <a:t>RODRIGUES, </a:t>
            </a:r>
            <a:r>
              <a:rPr lang="pt-BR" sz="1400" dirty="0">
                <a:solidFill>
                  <a:prstClr val="black"/>
                </a:solidFill>
                <a:latin typeface="Arial" pitchFamily="34" charset="0"/>
                <a:ea typeface="Calibri" pitchFamily="34" charset="0"/>
                <a:cs typeface="Arial" pitchFamily="34" charset="0"/>
              </a:rPr>
              <a:t>L.L. ;  FARRAPEIRA, C.M.R</a:t>
            </a:r>
            <a:r>
              <a:rPr lang="pt-BR" sz="1400" b="1" dirty="0">
                <a:solidFill>
                  <a:prstClr val="black"/>
                </a:solidFill>
                <a:latin typeface="Arial" pitchFamily="34" charset="0"/>
                <a:ea typeface="Calibri" pitchFamily="34" charset="0"/>
                <a:cs typeface="Arial" pitchFamily="34" charset="0"/>
              </a:rPr>
              <a:t>. Percepção e Educação Ambiental Sobre o Ecossistema Manguezal Incrementando as Disciplinas de Ciências e Biologia em </a:t>
            </a:r>
            <a:r>
              <a:rPr lang="pt-BR" sz="1400" b="1" dirty="0" smtClean="0">
                <a:solidFill>
                  <a:prstClr val="black"/>
                </a:solidFill>
                <a:latin typeface="Arial" pitchFamily="34" charset="0"/>
                <a:ea typeface="Calibri" pitchFamily="34" charset="0"/>
                <a:cs typeface="Arial" pitchFamily="34" charset="0"/>
              </a:rPr>
              <a:t>Escola</a:t>
            </a:r>
            <a:r>
              <a:rPr lang="pt-BR" sz="1400" dirty="0" smtClean="0">
                <a:solidFill>
                  <a:prstClr val="black"/>
                </a:solidFill>
                <a:latin typeface="Arial" pitchFamily="34" charset="0"/>
                <a:ea typeface="Calibri" pitchFamily="34" charset="0"/>
                <a:cs typeface="Arial" pitchFamily="34" charset="0"/>
              </a:rPr>
              <a:t>.</a:t>
            </a:r>
            <a:endParaRPr lang="pt-BR" sz="1400" dirty="0">
              <a:solidFill>
                <a:prstClr val="black"/>
              </a:solidFill>
              <a:latin typeface="Arial" pitchFamily="34" charset="0"/>
              <a:cs typeface="Arial" pitchFamily="34" charset="0"/>
            </a:endParaRPr>
          </a:p>
        </p:txBody>
      </p:sp>
      <p:pic>
        <p:nvPicPr>
          <p:cNvPr id="1031" name="Imagem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510" y="38303174"/>
            <a:ext cx="7139959" cy="317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2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504</Words>
  <Application>Microsoft Office PowerPoint</Application>
  <PresentationFormat>Personalizar</PresentationFormat>
  <Paragraphs>105</Paragraphs>
  <Slides>1</Slides>
  <Notes>0</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TEMAS CONTROVERSOS EM PERIÓDICOS DA ÁREA ENSINO DE CIÊNCIAS: O CASO DA EDUCAÇÃO AMBIENTAL   CONTROVERSIAL TOPICS IN JOURNALS SCIENCE EDUCATION: THE CASE OF ENVIRONMENTAL EDUCATION  Karine dos Santos1, José Machado Moita Neto2    1Instituto Federal de Educação Ciência e Tecnologia do Piauí/Campus Corrente, karinest@ifpi.edu.br  2Universidade Federal do Piauí/Departamento de Química, jmoita@ifpi.edu.br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TEMAS CONTROVERSOS EM PERIÓDICOS DA ÁREA ENSINO DE CIÊNCIAS: O CASO DA EDUCAÇÃO AMBIENTAL   CONTROVERSIAL TOPICS IN JOURNALS SCIENCE EDUCATION: THE CASE OF ENVIRONMENTAL EDUCATION    Karine dos Santos1, José Machado Moita Neto2    1Instituto Federal de Educação Ciência e Tecnologia do Piauí/Campus Corrente, karinest@ifpi.edu.br   2Universidade Federal do Piauí/Departamento de Química, jmoita@ifpi.edu.br</dc:title>
  <dc:creator>Karinest</dc:creator>
  <cp:lastModifiedBy>leoniliolrs@hotmail.com</cp:lastModifiedBy>
  <cp:revision>17</cp:revision>
  <cp:lastPrinted>2012-09-17T18:26:22Z</cp:lastPrinted>
  <dcterms:created xsi:type="dcterms:W3CDTF">2012-09-01T18:12:32Z</dcterms:created>
  <dcterms:modified xsi:type="dcterms:W3CDTF">2016-02-23T21:06:08Z</dcterms:modified>
</cp:coreProperties>
</file>